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299" r:id="rId2"/>
    <p:sldId id="276" r:id="rId3"/>
    <p:sldId id="277" r:id="rId4"/>
    <p:sldId id="256" r:id="rId5"/>
    <p:sldId id="260" r:id="rId6"/>
    <p:sldId id="279" r:id="rId7"/>
    <p:sldId id="281" r:id="rId8"/>
    <p:sldId id="313" r:id="rId9"/>
    <p:sldId id="312" r:id="rId10"/>
    <p:sldId id="290" r:id="rId11"/>
    <p:sldId id="263" r:id="rId12"/>
    <p:sldId id="266" r:id="rId13"/>
    <p:sldId id="267" r:id="rId14"/>
    <p:sldId id="282" r:id="rId15"/>
    <p:sldId id="295" r:id="rId16"/>
    <p:sldId id="297" r:id="rId17"/>
    <p:sldId id="283" r:id="rId18"/>
    <p:sldId id="264" r:id="rId19"/>
    <p:sldId id="284" r:id="rId20"/>
    <p:sldId id="270" r:id="rId21"/>
    <p:sldId id="271" r:id="rId22"/>
    <p:sldId id="304" r:id="rId23"/>
    <p:sldId id="286" r:id="rId24"/>
    <p:sldId id="287" r:id="rId25"/>
    <p:sldId id="289" r:id="rId26"/>
    <p:sldId id="285" r:id="rId27"/>
    <p:sldId id="311" r:id="rId28"/>
    <p:sldId id="257" r:id="rId29"/>
    <p:sldId id="307" r:id="rId30"/>
    <p:sldId id="301" r:id="rId31"/>
    <p:sldId id="300" r:id="rId32"/>
    <p:sldId id="302" r:id="rId33"/>
    <p:sldId id="305" r:id="rId34"/>
    <p:sldId id="306" r:id="rId35"/>
    <p:sldId id="309" r:id="rId36"/>
    <p:sldId id="310" r:id="rId37"/>
    <p:sldId id="308"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98" autoAdjust="0"/>
    <p:restoredTop sz="95491" autoAdjust="0"/>
  </p:normalViewPr>
  <p:slideViewPr>
    <p:cSldViewPr snapToGrid="0">
      <p:cViewPr>
        <p:scale>
          <a:sx n="100" d="100"/>
          <a:sy n="100" d="100"/>
        </p:scale>
        <p:origin x="-1208" y="-16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998D32-4FE3-8E41-95D3-EA397F4FF716}" type="datetimeFigureOut">
              <a:rPr lang="en-US" smtClean="0"/>
              <a:t>4/21/15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3226739-206B-2E43-8AAD-9CC19AD42248}" type="slidenum">
              <a:rPr lang="en-US" smtClean="0"/>
              <a:t>‹#›</a:t>
            </a:fld>
            <a:endParaRPr lang="en-US"/>
          </a:p>
        </p:txBody>
      </p:sp>
    </p:spTree>
    <p:extLst>
      <p:ext uri="{BB962C8B-B14F-4D97-AF65-F5344CB8AC3E}">
        <p14:creationId xmlns:p14="http://schemas.microsoft.com/office/powerpoint/2010/main" val="64561290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5612128-650F-4F8E-915C-61C21384AD2C}" type="slidenum">
              <a:rPr lang="en-US" altLang="en-US" smtClean="0"/>
              <a:pPr eaLnBrk="1" hangingPunct="1">
                <a:spcBef>
                  <a:spcPct val="0"/>
                </a:spcBef>
              </a:pPr>
              <a:t>1</a:t>
            </a:fld>
            <a:endParaRPr lang="en-US" alt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giant</a:t>
            </a:r>
            <a:r>
              <a:rPr lang="en-US" baseline="0" dirty="0" smtClean="0"/>
              <a:t> kelp abundance is so dynamic, </a:t>
            </a:r>
            <a:r>
              <a:rPr lang="en-US" sz="1200" kern="1200" baseline="0" dirty="0" smtClean="0">
                <a:solidFill>
                  <a:schemeClr val="tx1"/>
                </a:solidFill>
                <a:effectLst/>
                <a:latin typeface="+mn-lt"/>
                <a:ea typeface="+mn-ea"/>
                <a:cs typeface="+mn-cs"/>
              </a:rPr>
              <a:t>c</a:t>
            </a:r>
            <a:r>
              <a:rPr lang="en-US" sz="1200" kern="1200" dirty="0" smtClean="0">
                <a:solidFill>
                  <a:schemeClr val="tx1"/>
                </a:solidFill>
                <a:effectLst/>
                <a:latin typeface="+mn-lt"/>
                <a:ea typeface="+mn-ea"/>
                <a:cs typeface="+mn-cs"/>
              </a:rPr>
              <a:t>apturing these changes requires a time-series with</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high temporal resolution. A giant kelp canopy biomass developed by Cavanaugh and others</a:t>
            </a:r>
            <a:r>
              <a:rPr lang="en-US" sz="1200" kern="1200" baseline="0" dirty="0" smtClean="0">
                <a:solidFill>
                  <a:schemeClr val="tx1"/>
                </a:solidFill>
                <a:effectLst/>
                <a:latin typeface="+mn-lt"/>
                <a:ea typeface="+mn-ea"/>
                <a:cs typeface="+mn-cs"/>
              </a:rPr>
              <a:t> using </a:t>
            </a:r>
            <a:r>
              <a:rPr lang="en-US" sz="1200" kern="1200" dirty="0" smtClean="0">
                <a:solidFill>
                  <a:schemeClr val="tx1"/>
                </a:solidFill>
                <a:effectLst/>
                <a:latin typeface="+mn-lt"/>
                <a:ea typeface="+mn-ea"/>
                <a:cs typeface="+mn-cs"/>
              </a:rPr>
              <a:t>Landsat 5 Thematic Mapper (TM) satellite imagery. The use of open access Landsat 5 TM images allowed canopy biomass estimates to be made across all of California every 1-2 months from 1984 – 2011. The spatial and temporal resolution and extent of the Landsat data has enabled researchers to examine the drivers of seasonal, annual, and decadal fluctuations in kelp abundance and productivity across a range of spatial</a:t>
            </a:r>
            <a:r>
              <a:rPr lang="en-US" sz="1200" kern="1200" baseline="0" dirty="0" smtClean="0">
                <a:solidFill>
                  <a:schemeClr val="tx1"/>
                </a:solidFill>
                <a:effectLst/>
                <a:latin typeface="+mn-lt"/>
                <a:ea typeface="+mn-ea"/>
                <a:cs typeface="+mn-cs"/>
              </a:rPr>
              <a:t> scales</a:t>
            </a:r>
            <a:r>
              <a:rPr lang="en-US" sz="1200" kern="1200" dirty="0" smtClean="0">
                <a:solidFill>
                  <a:schemeClr val="tx1"/>
                </a:solidFill>
                <a:effectLst/>
                <a:latin typeface="+mn-lt"/>
                <a:ea typeface="+mn-ea"/>
                <a:cs typeface="+mn-cs"/>
              </a:rPr>
              <a:t>, investing spatial synchrony of kelp biomass, characterize the patch dynamics of kelp forest ecosystems (Cavanaugh et al. 2014), and establish nonlinear relationships with environmental drivers.</a:t>
            </a:r>
            <a:endParaRPr lang="en-US" dirty="0" smtClean="0"/>
          </a:p>
          <a:p>
            <a:endParaRPr lang="en-US" dirty="0" smtClean="0"/>
          </a:p>
          <a:p>
            <a:r>
              <a:rPr lang="en-US" dirty="0" smtClean="0"/>
              <a:t>Kelp patches 96% &gt; 3600m2</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9A73B67-2776-CC40-8926-3295852DA019}" type="slidenum">
              <a:rPr lang="en-US" smtClean="0"/>
              <a:t>15</a:t>
            </a:fld>
            <a:endParaRPr lang="en-US"/>
          </a:p>
        </p:txBody>
      </p:sp>
    </p:spTree>
    <p:extLst>
      <p:ext uri="{BB962C8B-B14F-4D97-AF65-F5344CB8AC3E}">
        <p14:creationId xmlns:p14="http://schemas.microsoft.com/office/powerpoint/2010/main" val="1194606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inform these modeling efforts and tell us how well existing observations are doing at </a:t>
            </a:r>
            <a:r>
              <a:rPr lang="en-US" baseline="0" dirty="0" err="1" smtClean="0"/>
              <a:t>descibing</a:t>
            </a:r>
            <a:r>
              <a:rPr lang="en-US" baseline="0" dirty="0" smtClean="0"/>
              <a:t> biodiversity, we will plan to collect additional data in intensive sampling campaigns.  For example we plan to execute a more extensive cruise in the mode of plumes and blooms to examine spatial patterns of planktonic biodiversity in the channel.</a:t>
            </a:r>
            <a:endParaRPr lang="en-US" dirty="0"/>
          </a:p>
        </p:txBody>
      </p:sp>
      <p:sp>
        <p:nvSpPr>
          <p:cNvPr id="4" name="Slide Number Placeholder 3"/>
          <p:cNvSpPr>
            <a:spLocks noGrp="1"/>
          </p:cNvSpPr>
          <p:nvPr>
            <p:ph type="sldNum" sz="quarter" idx="10"/>
          </p:nvPr>
        </p:nvSpPr>
        <p:spPr/>
        <p:txBody>
          <a:bodyPr/>
          <a:lstStyle/>
          <a:p>
            <a:fld id="{33226739-206B-2E43-8AAD-9CC19AD42248}" type="slidenum">
              <a:rPr lang="en-US" smtClean="0"/>
              <a:t>17</a:t>
            </a:fld>
            <a:endParaRPr lang="en-US"/>
          </a:p>
        </p:txBody>
      </p:sp>
    </p:spTree>
    <p:extLst>
      <p:ext uri="{BB962C8B-B14F-4D97-AF65-F5344CB8AC3E}">
        <p14:creationId xmlns:p14="http://schemas.microsoft.com/office/powerpoint/2010/main" val="12552138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Imaging often used in underwater science to maximize the info gathered during limited and high-cost dives</a:t>
            </a:r>
          </a:p>
          <a:p>
            <a:r>
              <a:rPr lang="en-US" dirty="0" smtClean="0"/>
              <a:t>But this produces hours of video and many</a:t>
            </a:r>
            <a:r>
              <a:rPr lang="en-US" baseline="0" dirty="0" smtClean="0"/>
              <a:t> images that then need to be analyzed</a:t>
            </a:r>
            <a:endParaRPr lang="en-US" dirty="0"/>
          </a:p>
        </p:txBody>
      </p:sp>
      <p:sp>
        <p:nvSpPr>
          <p:cNvPr id="4" name="Slide Number Placeholder 3"/>
          <p:cNvSpPr>
            <a:spLocks noGrp="1"/>
          </p:cNvSpPr>
          <p:nvPr>
            <p:ph type="sldNum" sz="quarter" idx="10"/>
          </p:nvPr>
        </p:nvSpPr>
        <p:spPr/>
        <p:txBody>
          <a:bodyPr/>
          <a:lstStyle/>
          <a:p>
            <a:fld id="{33226739-206B-2E43-8AAD-9CC19AD42248}" type="slidenum">
              <a:rPr lang="en-US" smtClean="0"/>
              <a:t>18</a:t>
            </a:fld>
            <a:endParaRPr lang="en-US"/>
          </a:p>
        </p:txBody>
      </p:sp>
    </p:spTree>
    <p:extLst>
      <p:ext uri="{BB962C8B-B14F-4D97-AF65-F5344CB8AC3E}">
        <p14:creationId xmlns:p14="http://schemas.microsoft.com/office/powerpoint/2010/main" val="25203345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Manjunath</a:t>
            </a:r>
            <a:r>
              <a:rPr lang="en-US" baseline="0" dirty="0" smtClean="0"/>
              <a:t> leads the center for bio-image informatics here in the electrical and computer engineering department.  His group has developed a data management and analysis environment called </a:t>
            </a:r>
            <a:r>
              <a:rPr lang="en-US" baseline="0" dirty="0" err="1" smtClean="0"/>
              <a:t>bique</a:t>
            </a:r>
            <a:r>
              <a:rPr lang="en-US" baseline="0" dirty="0" smtClean="0"/>
              <a:t>, which has been applied to diverse datasets in biomedical research, developmental biology and ecology.</a:t>
            </a:r>
            <a:endParaRPr lang="en-US" dirty="0"/>
          </a:p>
        </p:txBody>
      </p:sp>
      <p:sp>
        <p:nvSpPr>
          <p:cNvPr id="4" name="Slide Number Placeholder 3"/>
          <p:cNvSpPr>
            <a:spLocks noGrp="1"/>
          </p:cNvSpPr>
          <p:nvPr>
            <p:ph type="sldNum" sz="quarter" idx="10"/>
          </p:nvPr>
        </p:nvSpPr>
        <p:spPr/>
        <p:txBody>
          <a:bodyPr/>
          <a:lstStyle/>
          <a:p>
            <a:fld id="{33226739-206B-2E43-8AAD-9CC19AD42248}" type="slidenum">
              <a:rPr lang="en-US" smtClean="0"/>
              <a:t>19</a:t>
            </a:fld>
            <a:endParaRPr lang="en-US"/>
          </a:p>
        </p:txBody>
      </p:sp>
    </p:spTree>
    <p:extLst>
      <p:ext uri="{BB962C8B-B14F-4D97-AF65-F5344CB8AC3E}">
        <p14:creationId xmlns:p14="http://schemas.microsoft.com/office/powerpoint/2010/main" val="25203345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a BOEM-funded project on sessile invertebrate communities living on offshore oil platforms, we have used bisque to quantify cover of invertebrate species.  The system has been very useful in manual identification as shown here, where an observer has identified organisms under the grid of dots to estimate cover.  A graduate student in </a:t>
            </a:r>
            <a:r>
              <a:rPr lang="en-US" baseline="0" dirty="0" err="1" smtClean="0"/>
              <a:t>Manjunath’s</a:t>
            </a:r>
            <a:r>
              <a:rPr lang="en-US" baseline="0" dirty="0" smtClean="0"/>
              <a:t> group, Amir </a:t>
            </a:r>
            <a:r>
              <a:rPr lang="en-US" baseline="0" dirty="0" err="1" smtClean="0"/>
              <a:t>Rahimi</a:t>
            </a:r>
            <a:r>
              <a:rPr lang="en-US" baseline="0" dirty="0" smtClean="0"/>
              <a:t>, developed an algorithm to identify the most common species, and was able to achieve &gt;70% accuracy for the 7 most common species.</a:t>
            </a:r>
            <a:endParaRPr lang="en-US" dirty="0"/>
          </a:p>
        </p:txBody>
      </p:sp>
      <p:sp>
        <p:nvSpPr>
          <p:cNvPr id="4" name="Slide Number Placeholder 3"/>
          <p:cNvSpPr>
            <a:spLocks noGrp="1"/>
          </p:cNvSpPr>
          <p:nvPr>
            <p:ph type="sldNum" sz="quarter" idx="10"/>
          </p:nvPr>
        </p:nvSpPr>
        <p:spPr/>
        <p:txBody>
          <a:bodyPr/>
          <a:lstStyle/>
          <a:p>
            <a:fld id="{33226739-206B-2E43-8AAD-9CC19AD42248}" type="slidenum">
              <a:rPr lang="en-US" smtClean="0"/>
              <a:t>20</a:t>
            </a:fld>
            <a:endParaRPr lang="en-US"/>
          </a:p>
        </p:txBody>
      </p:sp>
    </p:spTree>
    <p:extLst>
      <p:ext uri="{BB962C8B-B14F-4D97-AF65-F5344CB8AC3E}">
        <p14:creationId xmlns:p14="http://schemas.microsoft.com/office/powerpoint/2010/main" val="25348274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Acoustics is another form </a:t>
            </a:r>
            <a:r>
              <a:rPr lang="en-US" dirty="0" err="1" smtClean="0"/>
              <a:t>om</a:t>
            </a:r>
            <a:r>
              <a:rPr lang="en-US" baseline="0" dirty="0" smtClean="0"/>
              <a:t> of imaging that SBC BON will use to assess biodiversity.  This effort will be focused on marine mammals, for which acoustics is a proven technology for population assessment.  We will be expanding the use of acoustics in the channel to identify as many species of marine mammals as possible focusing particularly on whales and dolphins.  This part of the project is being led by John Hildebrand of Scripps. This is a screenshot form John’s outreach website, called voices of the sea.</a:t>
            </a:r>
            <a:endParaRPr lang="en-US" dirty="0"/>
          </a:p>
        </p:txBody>
      </p:sp>
      <p:sp>
        <p:nvSpPr>
          <p:cNvPr id="4" name="Slide Number Placeholder 3"/>
          <p:cNvSpPr>
            <a:spLocks noGrp="1"/>
          </p:cNvSpPr>
          <p:nvPr>
            <p:ph type="sldNum" sz="quarter" idx="10"/>
          </p:nvPr>
        </p:nvSpPr>
        <p:spPr/>
        <p:txBody>
          <a:bodyPr/>
          <a:lstStyle/>
          <a:p>
            <a:fld id="{33226739-206B-2E43-8AAD-9CC19AD42248}" type="slidenum">
              <a:rPr lang="en-US" smtClean="0"/>
              <a:t>21</a:t>
            </a:fld>
            <a:endParaRPr lang="en-US"/>
          </a:p>
        </p:txBody>
      </p:sp>
    </p:spTree>
    <p:extLst>
      <p:ext uri="{BB962C8B-B14F-4D97-AF65-F5344CB8AC3E}">
        <p14:creationId xmlns:p14="http://schemas.microsoft.com/office/powerpoint/2010/main" val="237977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Led by Craig Carlson, SBC</a:t>
            </a:r>
            <a:r>
              <a:rPr lang="en-US" baseline="0" dirty="0" smtClean="0"/>
              <a:t> BON will be using genomics in three ways.  First, prokaryotic and eukaryotic plankton diversity will be assessed using high-throughput </a:t>
            </a:r>
            <a:r>
              <a:rPr lang="en-US" baseline="0" dirty="0" err="1" smtClean="0"/>
              <a:t>pyrosequencing</a:t>
            </a:r>
            <a:r>
              <a:rPr lang="en-US" baseline="0" dirty="0" smtClean="0"/>
              <a:t> of DNA extracted from depth-integrated  water samples collected using McLane pumps that enable filtration of large volumes of water in situ.  This approach has been proven and has shown that the vast majority </a:t>
            </a:r>
            <a:r>
              <a:rPr lang="en-US" baseline="0" dirty="0" err="1" smtClean="0"/>
              <a:t>ofmarine</a:t>
            </a:r>
            <a:r>
              <a:rPr lang="en-US" baseline="0" smtClean="0"/>
              <a:t> microbial </a:t>
            </a:r>
            <a:r>
              <a:rPr lang="en-US" baseline="0" dirty="0" smtClean="0"/>
              <a:t>diversity was made up of </a:t>
            </a:r>
            <a:r>
              <a:rPr lang="en-US" baseline="0" dirty="0" err="1" smtClean="0"/>
              <a:t>unculturable</a:t>
            </a:r>
            <a:r>
              <a:rPr lang="en-US" baseline="0" dirty="0" smtClean="0"/>
              <a:t> species that were previously unknown. This will be done by two labs – Craig’s and that of Deborah </a:t>
            </a:r>
            <a:r>
              <a:rPr lang="en-US" baseline="0" dirty="0" err="1" smtClean="0"/>
              <a:t>Igesias</a:t>
            </a:r>
            <a:r>
              <a:rPr lang="en-US" baseline="0" dirty="0" smtClean="0"/>
              <a:t>-Rodriguez.</a:t>
            </a:r>
            <a:endParaRPr lang="en-US" dirty="0"/>
          </a:p>
        </p:txBody>
      </p:sp>
      <p:sp>
        <p:nvSpPr>
          <p:cNvPr id="4" name="Slide Number Placeholder 3"/>
          <p:cNvSpPr>
            <a:spLocks noGrp="1"/>
          </p:cNvSpPr>
          <p:nvPr>
            <p:ph type="sldNum" sz="quarter" idx="10"/>
          </p:nvPr>
        </p:nvSpPr>
        <p:spPr/>
        <p:txBody>
          <a:bodyPr/>
          <a:lstStyle/>
          <a:p>
            <a:fld id="{33226739-206B-2E43-8AAD-9CC19AD42248}" type="slidenum">
              <a:rPr lang="en-US" smtClean="0"/>
              <a:t>22</a:t>
            </a:fld>
            <a:endParaRPr lang="en-US"/>
          </a:p>
        </p:txBody>
      </p:sp>
    </p:spTree>
    <p:extLst>
      <p:ext uri="{BB962C8B-B14F-4D97-AF65-F5344CB8AC3E}">
        <p14:creationId xmlns:p14="http://schemas.microsoft.com/office/powerpoint/2010/main" val="33298979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Second, genetic</a:t>
            </a:r>
            <a:r>
              <a:rPr lang="en-US" baseline="0" dirty="0" smtClean="0"/>
              <a:t> barcoding will be used to identify larval fish.  Larval fish are hard to identify and it is painstaking work to sort them from plankton net samples.  Andrew Thompson from the NOAA NMFS SWFSC will test our ability to </a:t>
            </a:r>
            <a:r>
              <a:rPr lang="en-US" baseline="0" dirty="0" err="1" smtClean="0"/>
              <a:t>montor</a:t>
            </a:r>
            <a:r>
              <a:rPr lang="en-US" baseline="0" dirty="0" smtClean="0"/>
              <a:t> abundance of larval fish by counting larvae from net tows and doing the genetics on the same samples.</a:t>
            </a:r>
            <a:endParaRPr lang="en-US" dirty="0"/>
          </a:p>
        </p:txBody>
      </p:sp>
      <p:sp>
        <p:nvSpPr>
          <p:cNvPr id="4" name="Slide Number Placeholder 3"/>
          <p:cNvSpPr>
            <a:spLocks noGrp="1"/>
          </p:cNvSpPr>
          <p:nvPr>
            <p:ph type="sldNum" sz="quarter" idx="10"/>
          </p:nvPr>
        </p:nvSpPr>
        <p:spPr/>
        <p:txBody>
          <a:bodyPr/>
          <a:lstStyle/>
          <a:p>
            <a:fld id="{33226739-206B-2E43-8AAD-9CC19AD42248}" type="slidenum">
              <a:rPr lang="en-US" smtClean="0"/>
              <a:t>23</a:t>
            </a:fld>
            <a:endParaRPr lang="en-US"/>
          </a:p>
        </p:txBody>
      </p:sp>
    </p:spTree>
    <p:extLst>
      <p:ext uri="{BB962C8B-B14F-4D97-AF65-F5344CB8AC3E}">
        <p14:creationId xmlns:p14="http://schemas.microsoft.com/office/powerpoint/2010/main" val="33298979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SBC BON will explore the utility of environmental</a:t>
            </a:r>
            <a:r>
              <a:rPr lang="en-US" baseline="0" dirty="0" smtClean="0"/>
              <a:t> DNA, or </a:t>
            </a:r>
            <a:r>
              <a:rPr lang="en-US" baseline="0" dirty="0" err="1" smtClean="0"/>
              <a:t>eDNA</a:t>
            </a:r>
            <a:r>
              <a:rPr lang="en-US" baseline="0" dirty="0" smtClean="0"/>
              <a:t>, on monitoring marine biodiversity.  Organisms continually shed DNA into the water through a variety of processes from mucous shedding to whales spouting.  This </a:t>
            </a:r>
            <a:r>
              <a:rPr lang="en-US" baseline="0" dirty="0" err="1" smtClean="0"/>
              <a:t>eDNA</a:t>
            </a:r>
            <a:r>
              <a:rPr lang="en-US" baseline="0" dirty="0" smtClean="0"/>
              <a:t> can survive for up to 7 days in the water and therefore provides an integrated look at what was in the water over that time.  It is potentially very useful for monitoring rare or hard to observe specie.  We plan to explore its use for monitoring deep-water rockfish species.</a:t>
            </a:r>
            <a:endParaRPr lang="en-US" dirty="0"/>
          </a:p>
        </p:txBody>
      </p:sp>
      <p:sp>
        <p:nvSpPr>
          <p:cNvPr id="4" name="Slide Number Placeholder 3"/>
          <p:cNvSpPr>
            <a:spLocks noGrp="1"/>
          </p:cNvSpPr>
          <p:nvPr>
            <p:ph type="sldNum" sz="quarter" idx="10"/>
          </p:nvPr>
        </p:nvSpPr>
        <p:spPr/>
        <p:txBody>
          <a:bodyPr/>
          <a:lstStyle/>
          <a:p>
            <a:fld id="{33226739-206B-2E43-8AAD-9CC19AD42248}" type="slidenum">
              <a:rPr lang="en-US" smtClean="0"/>
              <a:t>24</a:t>
            </a:fld>
            <a:endParaRPr lang="en-US"/>
          </a:p>
        </p:txBody>
      </p:sp>
    </p:spTree>
    <p:extLst>
      <p:ext uri="{BB962C8B-B14F-4D97-AF65-F5344CB8AC3E}">
        <p14:creationId xmlns:p14="http://schemas.microsoft.com/office/powerpoint/2010/main" val="33298979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third goal</a:t>
            </a:r>
            <a:r>
              <a:rPr lang="en-US" baseline="0" dirty="0" smtClean="0"/>
              <a:t> of the project is to implement ..</a:t>
            </a:r>
          </a:p>
          <a:p>
            <a:r>
              <a:rPr lang="en-US" baseline="0" dirty="0" smtClean="0"/>
              <a:t>This modeling effort will be led by Andrew </a:t>
            </a:r>
            <a:r>
              <a:rPr lang="en-US" baseline="0" dirty="0" err="1" smtClean="0"/>
              <a:t>Rassweiler</a:t>
            </a:r>
            <a:r>
              <a:rPr lang="en-US" baseline="0" dirty="0" smtClean="0"/>
              <a:t>.  A simplified framework for such modeling is illustrated here in the form of a value chain, where two types of biodiversity sampling have different costs and </a:t>
            </a:r>
            <a:r>
              <a:rPr lang="en-US" baseline="0" dirty="0" err="1" smtClean="0"/>
              <a:t>and</a:t>
            </a:r>
            <a:r>
              <a:rPr lang="en-US" baseline="0" dirty="0" smtClean="0"/>
              <a:t> yield different information about biodiversity.  The overall goal of our project is to maximize cost effectiveness of sampling choosing a mix of the two sampling methods that maximizes information gain for a given investment in monitoring. In this hypothetical example, the blue arrows trace the appropriate mix of sampling for increasing overall investment in sampling.  We will also explore how the optimal mix of sampling methods might change as the cost effectiveness of methods change.  For example in the future if </a:t>
            </a:r>
            <a:r>
              <a:rPr lang="en-US" baseline="0" dirty="0" err="1" smtClean="0"/>
              <a:t>eDNA</a:t>
            </a:r>
            <a:r>
              <a:rPr lang="en-US" baseline="0" dirty="0" smtClean="0"/>
              <a:t> becomes cheaper or more accurate, it would be appropriate to invest less in diver </a:t>
            </a:r>
            <a:r>
              <a:rPr lang="en-US" baseline="0" smtClean="0"/>
              <a:t>counts.</a:t>
            </a:r>
            <a:endParaRPr lang="en-US" baseline="0" dirty="0" smtClean="0"/>
          </a:p>
        </p:txBody>
      </p:sp>
      <p:sp>
        <p:nvSpPr>
          <p:cNvPr id="4" name="Slide Number Placeholder 3"/>
          <p:cNvSpPr>
            <a:spLocks noGrp="1"/>
          </p:cNvSpPr>
          <p:nvPr>
            <p:ph type="sldNum" sz="quarter" idx="10"/>
          </p:nvPr>
        </p:nvSpPr>
        <p:spPr/>
        <p:txBody>
          <a:bodyPr/>
          <a:lstStyle/>
          <a:p>
            <a:fld id="{33226739-206B-2E43-8AAD-9CC19AD42248}" type="slidenum">
              <a:rPr lang="en-US" smtClean="0"/>
              <a:t>25</a:t>
            </a:fld>
            <a:endParaRPr lang="en-US"/>
          </a:p>
        </p:txBody>
      </p:sp>
    </p:spTree>
    <p:extLst>
      <p:ext uri="{BB962C8B-B14F-4D97-AF65-F5344CB8AC3E}">
        <p14:creationId xmlns:p14="http://schemas.microsoft.com/office/powerpoint/2010/main" val="3480939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Therefore, in May 2010, the Biodiversity Ad Hoc Group under the Interagency Working Group on Ocean Partnerships convened a workshop of experts to develop a plan and recommendations for attaining an operational marine biodiversity observation network (Marine BON) for the nation. </a:t>
            </a:r>
            <a:endParaRPr lang="en-US" dirty="0"/>
          </a:p>
        </p:txBody>
      </p:sp>
      <p:sp>
        <p:nvSpPr>
          <p:cNvPr id="4" name="Slide Number Placeholder 3"/>
          <p:cNvSpPr>
            <a:spLocks noGrp="1"/>
          </p:cNvSpPr>
          <p:nvPr>
            <p:ph type="sldNum" sz="quarter" idx="10"/>
          </p:nvPr>
        </p:nvSpPr>
        <p:spPr/>
        <p:txBody>
          <a:bodyPr/>
          <a:lstStyle/>
          <a:p>
            <a:fld id="{33226739-206B-2E43-8AAD-9CC19AD42248}" type="slidenum">
              <a:rPr lang="en-US" smtClean="0"/>
              <a:t>4</a:t>
            </a:fld>
            <a:endParaRPr lang="en-US"/>
          </a:p>
        </p:txBody>
      </p:sp>
    </p:spTree>
    <p:extLst>
      <p:ext uri="{BB962C8B-B14F-4D97-AF65-F5344CB8AC3E}">
        <p14:creationId xmlns:p14="http://schemas.microsoft.com/office/powerpoint/2010/main" val="22307725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Santa Barbara Coastal LTER has a sophisticated Information management system that complies with community standards for managing long term ecological data. Where ever possible, the Santa Barbara Channel BON will leverage existing components from SBC LTER. </a:t>
            </a:r>
          </a:p>
          <a:p>
            <a:endParaRPr lang="en-US" dirty="0"/>
          </a:p>
          <a:p>
            <a:r>
              <a:rPr lang="en-US" dirty="0"/>
              <a:t>This is a general overview of data flow within that project. Field data {{ FAR LEFT }} of various types are transferred as quickly as possible to MSI servers to take advantage of regular backups. Data products intended for sharing are designed collaboratively between lab personnel, PIs and the information manager.  Data are kept in the “WORKING” area  {{ FAR LEFT IN “SERVERS” }} until they are ready for sharing.  “Metadata” {{ BOTTOM RIGHT }} are finalized and stored in a relational database, and exported as XML. The LTER Network uses Ecological Metadata Language for interchange format, but other formats compatible. Metadata and data are available from the SBC LTER data catalog, and data and metadata are contributed to Network level catalogs for federation {{ FAR RIGHT }}</a:t>
            </a:r>
          </a:p>
        </p:txBody>
      </p:sp>
      <p:sp>
        <p:nvSpPr>
          <p:cNvPr id="4" name="Slide Number Placeholder 3"/>
          <p:cNvSpPr>
            <a:spLocks noGrp="1"/>
          </p:cNvSpPr>
          <p:nvPr>
            <p:ph type="sldNum" sz="quarter" idx="5"/>
          </p:nvPr>
        </p:nvSpPr>
        <p:spPr/>
        <p:txBody>
          <a:bodyPr/>
          <a:lstStyle/>
          <a:p>
            <a:pPr>
              <a:defRPr/>
            </a:pPr>
            <a:fld id="{748AE2DF-AC8E-554F-9FD5-1905A4E5DC97}" type="slidenum">
              <a:rPr lang="en-US" smtClean="0"/>
              <a:pPr>
                <a:defRPr/>
              </a:pPr>
              <a:t>26</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1. Broad diagrammatic</a:t>
            </a:r>
            <a:r>
              <a:rPr lang="en-US" baseline="0" dirty="0" smtClean="0"/>
              <a:t> depiction of SBC BON workflow.  For each </a:t>
            </a:r>
            <a:r>
              <a:rPr lang="en-US" baseline="0" dirty="0" err="1" smtClean="0"/>
              <a:t>taxocene</a:t>
            </a:r>
            <a:r>
              <a:rPr lang="en-US" baseline="0" dirty="0" smtClean="0"/>
              <a:t>, existing diversity </a:t>
            </a:r>
            <a:r>
              <a:rPr lang="en-US" baseline="0" dirty="0" err="1" smtClean="0"/>
              <a:t>datastreams</a:t>
            </a:r>
            <a:r>
              <a:rPr lang="en-US" baseline="0" dirty="0" smtClean="0"/>
              <a:t> will be augmented with new technology and compiled into a comprehensive dataset on species richness.  Richness data will be distilled to create synthetic indices of diversity and ecosystem health, and geospatial modeling will be used to interpolate these data across space. Richness data and sampling cost/benefit ratios will be used in an optimization model to estimate optimal sampling regime for each </a:t>
            </a:r>
            <a:r>
              <a:rPr lang="en-US" baseline="0" dirty="0" err="1" smtClean="0"/>
              <a:t>taxocene</a:t>
            </a:r>
            <a:r>
              <a:rPr lang="en-US" baseline="0" dirty="0" smtClean="0"/>
              <a:t>. Data at all levels will be disseminated through the website and public repositories in multiple forms, including maps and GIS </a:t>
            </a:r>
            <a:r>
              <a:rPr lang="en-US" baseline="0" dirty="0" err="1" smtClean="0"/>
              <a:t>shapefiles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33226739-206B-2E43-8AAD-9CC19AD42248}" type="slidenum">
              <a:rPr lang="en-US" smtClean="0"/>
              <a:t>28</a:t>
            </a:fld>
            <a:endParaRPr lang="en-US"/>
          </a:p>
        </p:txBody>
      </p:sp>
    </p:spTree>
    <p:extLst>
      <p:ext uri="{BB962C8B-B14F-4D97-AF65-F5344CB8AC3E}">
        <p14:creationId xmlns:p14="http://schemas.microsoft.com/office/powerpoint/2010/main" val="4136440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Imaging often used in underwater science to maximize the info gathered during limited and high-cost dives</a:t>
            </a:r>
          </a:p>
          <a:p>
            <a:r>
              <a:rPr lang="en-US" dirty="0" smtClean="0"/>
              <a:t>But this produces hours of video and many</a:t>
            </a:r>
            <a:r>
              <a:rPr lang="en-US" baseline="0" dirty="0" smtClean="0"/>
              <a:t> images that then need to be analyzed</a:t>
            </a:r>
            <a:endParaRPr lang="en-US" dirty="0"/>
          </a:p>
        </p:txBody>
      </p:sp>
      <p:sp>
        <p:nvSpPr>
          <p:cNvPr id="4" name="Slide Number Placeholder 3"/>
          <p:cNvSpPr>
            <a:spLocks noGrp="1"/>
          </p:cNvSpPr>
          <p:nvPr>
            <p:ph type="sldNum" sz="quarter" idx="10"/>
          </p:nvPr>
        </p:nvSpPr>
        <p:spPr/>
        <p:txBody>
          <a:bodyPr/>
          <a:lstStyle/>
          <a:p>
            <a:fld id="{33226739-206B-2E43-8AAD-9CC19AD42248}" type="slidenum">
              <a:rPr lang="en-US" smtClean="0"/>
              <a:t>32</a:t>
            </a:fld>
            <a:endParaRPr lang="en-US"/>
          </a:p>
        </p:txBody>
      </p:sp>
    </p:spTree>
    <p:extLst>
      <p:ext uri="{BB962C8B-B14F-4D97-AF65-F5344CB8AC3E}">
        <p14:creationId xmlns:p14="http://schemas.microsoft.com/office/powerpoint/2010/main" val="25203345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Second, genetic</a:t>
            </a:r>
            <a:r>
              <a:rPr lang="en-US" baseline="0" dirty="0" smtClean="0"/>
              <a:t> barcoding will be used to identify larval fish.  Larval fish are hard to identify and it is painstaking work to sort them from plankton net samples.  Andrew Thompson from the NOAA NMFS SWFSC will test our ability to </a:t>
            </a:r>
            <a:r>
              <a:rPr lang="en-US" baseline="0" dirty="0" err="1" smtClean="0"/>
              <a:t>montor</a:t>
            </a:r>
            <a:r>
              <a:rPr lang="en-US" baseline="0" dirty="0" smtClean="0"/>
              <a:t> abundance of larval fish by counting larvae from net tows and doing the genetics on the same samples.</a:t>
            </a:r>
            <a:endParaRPr lang="en-US" dirty="0"/>
          </a:p>
        </p:txBody>
      </p:sp>
      <p:sp>
        <p:nvSpPr>
          <p:cNvPr id="4" name="Slide Number Placeholder 3"/>
          <p:cNvSpPr>
            <a:spLocks noGrp="1"/>
          </p:cNvSpPr>
          <p:nvPr>
            <p:ph type="sldNum" sz="quarter" idx="10"/>
          </p:nvPr>
        </p:nvSpPr>
        <p:spPr/>
        <p:txBody>
          <a:bodyPr/>
          <a:lstStyle/>
          <a:p>
            <a:fld id="{33226739-206B-2E43-8AAD-9CC19AD42248}" type="slidenum">
              <a:rPr lang="en-US" smtClean="0"/>
              <a:t>35</a:t>
            </a:fld>
            <a:endParaRPr lang="en-US"/>
          </a:p>
        </p:txBody>
      </p:sp>
    </p:spTree>
    <p:extLst>
      <p:ext uri="{BB962C8B-B14F-4D97-AF65-F5344CB8AC3E}">
        <p14:creationId xmlns:p14="http://schemas.microsoft.com/office/powerpoint/2010/main" val="33298979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Second, genetic</a:t>
            </a:r>
            <a:r>
              <a:rPr lang="en-US" baseline="0" dirty="0" smtClean="0"/>
              <a:t> barcoding will be used to identify larval fish.  Larval fish are hard to identify and it is painstaking work to sort them from plankton net samples.  Andrew Thompson from the NOAA NMFS SWFSC will test our ability to </a:t>
            </a:r>
            <a:r>
              <a:rPr lang="en-US" baseline="0" dirty="0" err="1" smtClean="0"/>
              <a:t>montor</a:t>
            </a:r>
            <a:r>
              <a:rPr lang="en-US" baseline="0" dirty="0" smtClean="0"/>
              <a:t> abundance of larval fish by counting larvae from net tows and doing the genetics on the same samples.</a:t>
            </a:r>
            <a:endParaRPr lang="en-US" dirty="0"/>
          </a:p>
        </p:txBody>
      </p:sp>
      <p:sp>
        <p:nvSpPr>
          <p:cNvPr id="4" name="Slide Number Placeholder 3"/>
          <p:cNvSpPr>
            <a:spLocks noGrp="1"/>
          </p:cNvSpPr>
          <p:nvPr>
            <p:ph type="sldNum" sz="quarter" idx="10"/>
          </p:nvPr>
        </p:nvSpPr>
        <p:spPr/>
        <p:txBody>
          <a:bodyPr/>
          <a:lstStyle/>
          <a:p>
            <a:fld id="{33226739-206B-2E43-8AAD-9CC19AD42248}" type="slidenum">
              <a:rPr lang="en-US" smtClean="0"/>
              <a:t>36</a:t>
            </a:fld>
            <a:endParaRPr lang="en-US"/>
          </a:p>
        </p:txBody>
      </p:sp>
    </p:spTree>
    <p:extLst>
      <p:ext uri="{BB962C8B-B14F-4D97-AF65-F5344CB8AC3E}">
        <p14:creationId xmlns:p14="http://schemas.microsoft.com/office/powerpoint/2010/main" val="3329897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 year an RFP was issued by the NOPP to establish a prototype BON.  The scope of needs for a BON was quite wide.  In</a:t>
            </a:r>
            <a:r>
              <a:rPr lang="en-US" baseline="0" dirty="0" smtClean="0"/>
              <a:t> reading the </a:t>
            </a:r>
            <a:r>
              <a:rPr lang="en-US" baseline="0" dirty="0" err="1" smtClean="0"/>
              <a:t>rfp</a:t>
            </a:r>
            <a:r>
              <a:rPr lang="en-US" baseline="0" dirty="0" smtClean="0"/>
              <a:t> we realized that here on our doorstep was likely the best region for such a prototype network: the Santa Barbara Channel.</a:t>
            </a:r>
            <a:endParaRPr lang="en-US" dirty="0"/>
          </a:p>
        </p:txBody>
      </p:sp>
      <p:sp>
        <p:nvSpPr>
          <p:cNvPr id="4" name="Slide Number Placeholder 3"/>
          <p:cNvSpPr>
            <a:spLocks noGrp="1"/>
          </p:cNvSpPr>
          <p:nvPr>
            <p:ph type="sldNum" sz="quarter" idx="10"/>
          </p:nvPr>
        </p:nvSpPr>
        <p:spPr/>
        <p:txBody>
          <a:bodyPr/>
          <a:lstStyle/>
          <a:p>
            <a:fld id="{33226739-206B-2E43-8AAD-9CC19AD42248}" type="slidenum">
              <a:rPr lang="en-US" smtClean="0"/>
              <a:t>5</a:t>
            </a:fld>
            <a:endParaRPr lang="en-US"/>
          </a:p>
        </p:txBody>
      </p:sp>
    </p:spTree>
    <p:extLst>
      <p:ext uri="{BB962C8B-B14F-4D97-AF65-F5344CB8AC3E}">
        <p14:creationId xmlns:p14="http://schemas.microsoft.com/office/powerpoint/2010/main" val="2164644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SBC has likely</a:t>
            </a:r>
            <a:r>
              <a:rPr lang="en-US" baseline="0" dirty="0" smtClean="0"/>
              <a:t> one of the highest densities of in situ observations, both physical and biological, in the world.  This map shows locations of ongoing monitoring of everything from rocky intertidal communities to kelp forests and deep reefs and oil platforms.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Partnership of interdisciplinary studies of </a:t>
            </a:r>
            <a:r>
              <a:rPr lang="en-US" smtClean="0"/>
              <a:t>coastal oceans</a:t>
            </a:r>
            <a:endParaRPr lang="en-US" dirty="0"/>
          </a:p>
        </p:txBody>
      </p:sp>
      <p:sp>
        <p:nvSpPr>
          <p:cNvPr id="4" name="Slide Number Placeholder 3"/>
          <p:cNvSpPr>
            <a:spLocks noGrp="1"/>
          </p:cNvSpPr>
          <p:nvPr>
            <p:ph type="sldNum" sz="quarter" idx="10"/>
          </p:nvPr>
        </p:nvSpPr>
        <p:spPr/>
        <p:txBody>
          <a:bodyPr/>
          <a:lstStyle/>
          <a:p>
            <a:fld id="{33226739-206B-2E43-8AAD-9CC19AD42248}" type="slidenum">
              <a:rPr lang="en-US" smtClean="0"/>
              <a:t>6</a:t>
            </a:fld>
            <a:endParaRPr lang="en-US"/>
          </a:p>
        </p:txBody>
      </p:sp>
    </p:spTree>
    <p:extLst>
      <p:ext uri="{BB962C8B-B14F-4D97-AF65-F5344CB8AC3E}">
        <p14:creationId xmlns:p14="http://schemas.microsoft.com/office/powerpoint/2010/main" val="1713995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072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90004" tIns="45002" rIns="90004" bIns="45002"/>
          <a:lstStyle/>
          <a:p>
            <a:r>
              <a:rPr lang="en-US" dirty="0" smtClean="0">
                <a:latin typeface="Calibri" charset="0"/>
              </a:rPr>
              <a:t>Plumes and Blooms,</a:t>
            </a:r>
            <a:r>
              <a:rPr lang="en-US" baseline="0" dirty="0" smtClean="0">
                <a:latin typeface="Calibri" charset="0"/>
              </a:rPr>
              <a:t> for example, has taken extensive in situ measurements at 7 stations across the channel every 6 weeks since 1996.  These are examples of temperature profiles across nearly a decade that illustrate </a:t>
            </a:r>
            <a:r>
              <a:rPr lang="en-US" baseline="0" dirty="0" err="1" smtClean="0">
                <a:latin typeface="Calibri" charset="0"/>
              </a:rPr>
              <a:t>interannual</a:t>
            </a:r>
            <a:r>
              <a:rPr lang="en-US" baseline="0" dirty="0" smtClean="0">
                <a:latin typeface="Calibri" charset="0"/>
              </a:rPr>
              <a:t> variability in upwelling intensity.</a:t>
            </a:r>
            <a:endParaRPr lang="en-US" dirty="0">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3C2AF1-2A31-5444-A311-AED65695E200}" type="slidenum">
              <a:rPr lang="en-US" smtClean="0"/>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a:t>
            </a:r>
            <a:r>
              <a:rPr lang="en-US" baseline="0" dirty="0" smtClean="0"/>
              <a:t> we can see how </a:t>
            </a:r>
            <a:r>
              <a:rPr lang="en-US" baseline="0" dirty="0" err="1" smtClean="0"/>
              <a:t>phyto</a:t>
            </a:r>
            <a:r>
              <a:rPr lang="en-US" baseline="0" dirty="0" smtClean="0"/>
              <a:t> patches propagate in time and space….</a:t>
            </a:r>
            <a:r>
              <a:rPr lang="en-US" dirty="0" smtClean="0"/>
              <a:t>PC1-chl </a:t>
            </a:r>
            <a:r>
              <a:rPr lang="en-US" baseline="0" dirty="0" smtClean="0"/>
              <a:t> = mean chl-fl (roughly every 3h, per mission. Missions were all added together to form one time series, and the period between missions was omitted).</a:t>
            </a:r>
          </a:p>
          <a:p>
            <a:r>
              <a:rPr lang="en-US" baseline="0" dirty="0" smtClean="0"/>
              <a:t>Slope/PC4 = 4</a:t>
            </a:r>
            <a:r>
              <a:rPr lang="en-US" baseline="30000" dirty="0" smtClean="0"/>
              <a:t>th</a:t>
            </a:r>
            <a:r>
              <a:rPr lang="en-US" baseline="0" dirty="0" smtClean="0"/>
              <a:t> </a:t>
            </a:r>
            <a:r>
              <a:rPr lang="en-US" baseline="0" dirty="0" err="1" smtClean="0"/>
              <a:t>eof</a:t>
            </a:r>
            <a:r>
              <a:rPr lang="en-US" baseline="0" dirty="0" smtClean="0"/>
              <a:t> mode of chl-fl variability, shows times where </a:t>
            </a:r>
            <a:r>
              <a:rPr lang="en-US" baseline="0" dirty="0" err="1" smtClean="0"/>
              <a:t>phyto</a:t>
            </a:r>
            <a:r>
              <a:rPr lang="en-US" baseline="0" dirty="0" smtClean="0"/>
              <a:t> is located more in the offshore portion of the section (negative values) or inshore of the section (positive values). </a:t>
            </a:r>
          </a:p>
          <a:p>
            <a:r>
              <a:rPr lang="en-US" baseline="0" dirty="0" smtClean="0"/>
              <a:t>Here we can see that the big bloom during Jul/Aug 2012 started offshore, propagated inshore, and is was likely composed of pseudo-</a:t>
            </a:r>
            <a:r>
              <a:rPr lang="en-US" baseline="0" dirty="0" err="1" smtClean="0"/>
              <a:t>nitzchia</a:t>
            </a:r>
            <a:r>
              <a:rPr lang="en-US" baseline="0" dirty="0" smtClean="0"/>
              <a:t>. After that, </a:t>
            </a:r>
            <a:r>
              <a:rPr lang="en-US" baseline="0" dirty="0" err="1" smtClean="0"/>
              <a:t>phyto</a:t>
            </a:r>
            <a:r>
              <a:rPr lang="en-US" baseline="0" dirty="0" smtClean="0"/>
              <a:t> is mostly observed offshore , and the community might have changed as well.</a:t>
            </a:r>
            <a:endParaRPr lang="en-US" dirty="0"/>
          </a:p>
        </p:txBody>
      </p:sp>
      <p:sp>
        <p:nvSpPr>
          <p:cNvPr id="4" name="Slide Number Placeholder 3"/>
          <p:cNvSpPr>
            <a:spLocks noGrp="1"/>
          </p:cNvSpPr>
          <p:nvPr>
            <p:ph type="sldNum" sz="quarter" idx="10"/>
          </p:nvPr>
        </p:nvSpPr>
        <p:spPr/>
        <p:txBody>
          <a:bodyPr/>
          <a:lstStyle/>
          <a:p>
            <a:fld id="{1C1F891C-2A0C-EB4A-B2EA-8D83610CCA7D}" type="slidenum">
              <a:rPr lang="en-US" smtClean="0"/>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giant</a:t>
            </a:r>
            <a:r>
              <a:rPr lang="en-US" baseline="0" dirty="0" smtClean="0"/>
              <a:t> kelp abundance is so dynamic, </a:t>
            </a:r>
            <a:r>
              <a:rPr lang="en-US" sz="1200" kern="1200" baseline="0" dirty="0" smtClean="0">
                <a:solidFill>
                  <a:schemeClr val="tx1"/>
                </a:solidFill>
                <a:effectLst/>
                <a:latin typeface="+mn-lt"/>
                <a:ea typeface="+mn-ea"/>
                <a:cs typeface="+mn-cs"/>
              </a:rPr>
              <a:t>c</a:t>
            </a:r>
            <a:r>
              <a:rPr lang="en-US" sz="1200" kern="1200" dirty="0" smtClean="0">
                <a:solidFill>
                  <a:schemeClr val="tx1"/>
                </a:solidFill>
                <a:effectLst/>
                <a:latin typeface="+mn-lt"/>
                <a:ea typeface="+mn-ea"/>
                <a:cs typeface="+mn-cs"/>
              </a:rPr>
              <a:t>apturing these changes requires a time-series with</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high temporal resolution. A giant kelp canopy biomass developed by Cavanaugh and others</a:t>
            </a:r>
            <a:r>
              <a:rPr lang="en-US" sz="1200" kern="1200" baseline="0" dirty="0" smtClean="0">
                <a:solidFill>
                  <a:schemeClr val="tx1"/>
                </a:solidFill>
                <a:effectLst/>
                <a:latin typeface="+mn-lt"/>
                <a:ea typeface="+mn-ea"/>
                <a:cs typeface="+mn-cs"/>
              </a:rPr>
              <a:t> using </a:t>
            </a:r>
            <a:r>
              <a:rPr lang="en-US" sz="1200" kern="1200" dirty="0" smtClean="0">
                <a:solidFill>
                  <a:schemeClr val="tx1"/>
                </a:solidFill>
                <a:effectLst/>
                <a:latin typeface="+mn-lt"/>
                <a:ea typeface="+mn-ea"/>
                <a:cs typeface="+mn-cs"/>
              </a:rPr>
              <a:t>Landsat 5 Thematic Mapper (TM) satellite imagery. The use of open access Landsat 5 TM images allowed canopy biomass estimates to be made across all of California every 1-2 months from 1984 – 2011. The spatial and temporal resolution and extent of the Landsat data has enabled researchers to examine the drivers of seasonal, annual, and decadal fluctuations in kelp abundance and productivity across a range of spatial</a:t>
            </a:r>
            <a:r>
              <a:rPr lang="en-US" sz="1200" kern="1200" baseline="0" dirty="0" smtClean="0">
                <a:solidFill>
                  <a:schemeClr val="tx1"/>
                </a:solidFill>
                <a:effectLst/>
                <a:latin typeface="+mn-lt"/>
                <a:ea typeface="+mn-ea"/>
                <a:cs typeface="+mn-cs"/>
              </a:rPr>
              <a:t> scales</a:t>
            </a:r>
            <a:r>
              <a:rPr lang="en-US" sz="1200" kern="1200" dirty="0" smtClean="0">
                <a:solidFill>
                  <a:schemeClr val="tx1"/>
                </a:solidFill>
                <a:effectLst/>
                <a:latin typeface="+mn-lt"/>
                <a:ea typeface="+mn-ea"/>
                <a:cs typeface="+mn-cs"/>
              </a:rPr>
              <a:t>, investing spatial synchrony of kelp biomass, characterize the patch dynamics of kelp forest ecosystems (Cavanaugh et al. 2014), and establish nonlinear relationships with environmental drivers.</a:t>
            </a:r>
            <a:endParaRPr lang="en-US" dirty="0" smtClean="0"/>
          </a:p>
          <a:p>
            <a:endParaRPr lang="en-US" dirty="0" smtClean="0"/>
          </a:p>
          <a:p>
            <a:r>
              <a:rPr lang="en-US" dirty="0" smtClean="0"/>
              <a:t>Kelp patches 96% &gt; 3600m2</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9A73B67-2776-CC40-8926-3295852DA019}" type="slidenum">
              <a:rPr lang="en-US" smtClean="0"/>
              <a:t>10</a:t>
            </a:fld>
            <a:endParaRPr lang="en-US"/>
          </a:p>
        </p:txBody>
      </p:sp>
    </p:spTree>
    <p:extLst>
      <p:ext uri="{BB962C8B-B14F-4D97-AF65-F5344CB8AC3E}">
        <p14:creationId xmlns:p14="http://schemas.microsoft.com/office/powerpoint/2010/main" val="1194606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will include the use of habitat variables such as kelp</a:t>
            </a:r>
            <a:r>
              <a:rPr lang="en-US" baseline="0" dirty="0" smtClean="0"/>
              <a:t> forests.  This image illustrates the spatial distribution of kelp biomass estimated using </a:t>
            </a:r>
            <a:r>
              <a:rPr lang="en-US" baseline="0" dirty="0" err="1" smtClean="0"/>
              <a:t>landsat</a:t>
            </a:r>
            <a:r>
              <a:rPr lang="en-US" baseline="0" dirty="0" smtClean="0"/>
              <a:t> imagery </a:t>
            </a:r>
            <a:r>
              <a:rPr lang="en-US" baseline="0" dirty="0" err="1" smtClean="0"/>
              <a:t>groundtruthed</a:t>
            </a:r>
            <a:r>
              <a:rPr lang="en-US" baseline="0" dirty="0" smtClean="0"/>
              <a:t> with in situ measurements by SBC LTER.</a:t>
            </a:r>
            <a:endParaRPr lang="en-US" dirty="0"/>
          </a:p>
        </p:txBody>
      </p:sp>
      <p:sp>
        <p:nvSpPr>
          <p:cNvPr id="4" name="Slide Number Placeholder 3"/>
          <p:cNvSpPr>
            <a:spLocks noGrp="1"/>
          </p:cNvSpPr>
          <p:nvPr>
            <p:ph type="sldNum" sz="quarter" idx="10"/>
          </p:nvPr>
        </p:nvSpPr>
        <p:spPr/>
        <p:txBody>
          <a:bodyPr/>
          <a:lstStyle/>
          <a:p>
            <a:fld id="{33226739-206B-2E43-8AAD-9CC19AD42248}" type="slidenum">
              <a:rPr lang="en-US" smtClean="0"/>
              <a:t>14</a:t>
            </a:fld>
            <a:endParaRPr lang="en-US"/>
          </a:p>
        </p:txBody>
      </p:sp>
    </p:spTree>
    <p:extLst>
      <p:ext uri="{BB962C8B-B14F-4D97-AF65-F5344CB8AC3E}">
        <p14:creationId xmlns:p14="http://schemas.microsoft.com/office/powerpoint/2010/main" val="2203956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49DDE48-ADF7-1D44-BCF7-4B00D9EBA6A3}" type="datetimeFigureOut">
              <a:rPr lang="en-US" smtClean="0"/>
              <a:t>4/21/15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AFFCC3-62E5-1549-A639-372CADC742EC}" type="slidenum">
              <a:rPr lang="en-US" smtClean="0"/>
              <a:t>‹#›</a:t>
            </a:fld>
            <a:endParaRPr lang="en-US"/>
          </a:p>
        </p:txBody>
      </p:sp>
    </p:spTree>
    <p:extLst>
      <p:ext uri="{BB962C8B-B14F-4D97-AF65-F5344CB8AC3E}">
        <p14:creationId xmlns:p14="http://schemas.microsoft.com/office/powerpoint/2010/main" val="1442173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9DDE48-ADF7-1D44-BCF7-4B00D9EBA6A3}" type="datetimeFigureOut">
              <a:rPr lang="en-US" smtClean="0"/>
              <a:t>4/21/15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AFFCC3-62E5-1549-A639-372CADC742EC}" type="slidenum">
              <a:rPr lang="en-US" smtClean="0"/>
              <a:t>‹#›</a:t>
            </a:fld>
            <a:endParaRPr lang="en-US"/>
          </a:p>
        </p:txBody>
      </p:sp>
    </p:spTree>
    <p:extLst>
      <p:ext uri="{BB962C8B-B14F-4D97-AF65-F5344CB8AC3E}">
        <p14:creationId xmlns:p14="http://schemas.microsoft.com/office/powerpoint/2010/main" val="4235855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9DDE48-ADF7-1D44-BCF7-4B00D9EBA6A3}" type="datetimeFigureOut">
              <a:rPr lang="en-US" smtClean="0"/>
              <a:t>4/21/15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AFFCC3-62E5-1549-A639-372CADC742EC}" type="slidenum">
              <a:rPr lang="en-US" smtClean="0"/>
              <a:t>‹#›</a:t>
            </a:fld>
            <a:endParaRPr lang="en-US"/>
          </a:p>
        </p:txBody>
      </p:sp>
    </p:spTree>
    <p:extLst>
      <p:ext uri="{BB962C8B-B14F-4D97-AF65-F5344CB8AC3E}">
        <p14:creationId xmlns:p14="http://schemas.microsoft.com/office/powerpoint/2010/main" val="405035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9DDE48-ADF7-1D44-BCF7-4B00D9EBA6A3}" type="datetimeFigureOut">
              <a:rPr lang="en-US" smtClean="0"/>
              <a:t>4/21/15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AFFCC3-62E5-1549-A639-372CADC742EC}" type="slidenum">
              <a:rPr lang="en-US" smtClean="0"/>
              <a:t>‹#›</a:t>
            </a:fld>
            <a:endParaRPr lang="en-US"/>
          </a:p>
        </p:txBody>
      </p:sp>
    </p:spTree>
    <p:extLst>
      <p:ext uri="{BB962C8B-B14F-4D97-AF65-F5344CB8AC3E}">
        <p14:creationId xmlns:p14="http://schemas.microsoft.com/office/powerpoint/2010/main" val="1955944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49DDE48-ADF7-1D44-BCF7-4B00D9EBA6A3}" type="datetimeFigureOut">
              <a:rPr lang="en-US" smtClean="0"/>
              <a:t>4/21/15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AFFCC3-62E5-1549-A639-372CADC742EC}" type="slidenum">
              <a:rPr lang="en-US" smtClean="0"/>
              <a:t>‹#›</a:t>
            </a:fld>
            <a:endParaRPr lang="en-US"/>
          </a:p>
        </p:txBody>
      </p:sp>
    </p:spTree>
    <p:extLst>
      <p:ext uri="{BB962C8B-B14F-4D97-AF65-F5344CB8AC3E}">
        <p14:creationId xmlns:p14="http://schemas.microsoft.com/office/powerpoint/2010/main" val="3707912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49DDE48-ADF7-1D44-BCF7-4B00D9EBA6A3}" type="datetimeFigureOut">
              <a:rPr lang="en-US" smtClean="0"/>
              <a:t>4/21/15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AFFCC3-62E5-1549-A639-372CADC742EC}" type="slidenum">
              <a:rPr lang="en-US" smtClean="0"/>
              <a:t>‹#›</a:t>
            </a:fld>
            <a:endParaRPr lang="en-US"/>
          </a:p>
        </p:txBody>
      </p:sp>
    </p:spTree>
    <p:extLst>
      <p:ext uri="{BB962C8B-B14F-4D97-AF65-F5344CB8AC3E}">
        <p14:creationId xmlns:p14="http://schemas.microsoft.com/office/powerpoint/2010/main" val="2042442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49DDE48-ADF7-1D44-BCF7-4B00D9EBA6A3}" type="datetimeFigureOut">
              <a:rPr lang="en-US" smtClean="0"/>
              <a:t>4/21/15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AFFCC3-62E5-1549-A639-372CADC742EC}" type="slidenum">
              <a:rPr lang="en-US" smtClean="0"/>
              <a:t>‹#›</a:t>
            </a:fld>
            <a:endParaRPr lang="en-US"/>
          </a:p>
        </p:txBody>
      </p:sp>
    </p:spTree>
    <p:extLst>
      <p:ext uri="{BB962C8B-B14F-4D97-AF65-F5344CB8AC3E}">
        <p14:creationId xmlns:p14="http://schemas.microsoft.com/office/powerpoint/2010/main" val="2161010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49DDE48-ADF7-1D44-BCF7-4B00D9EBA6A3}" type="datetimeFigureOut">
              <a:rPr lang="en-US" smtClean="0"/>
              <a:t>4/21/15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AFFCC3-62E5-1549-A639-372CADC742EC}" type="slidenum">
              <a:rPr lang="en-US" smtClean="0"/>
              <a:t>‹#›</a:t>
            </a:fld>
            <a:endParaRPr lang="en-US"/>
          </a:p>
        </p:txBody>
      </p:sp>
    </p:spTree>
    <p:extLst>
      <p:ext uri="{BB962C8B-B14F-4D97-AF65-F5344CB8AC3E}">
        <p14:creationId xmlns:p14="http://schemas.microsoft.com/office/powerpoint/2010/main" val="2953642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9DDE48-ADF7-1D44-BCF7-4B00D9EBA6A3}" type="datetimeFigureOut">
              <a:rPr lang="en-US" smtClean="0"/>
              <a:t>4/21/15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AFFCC3-62E5-1549-A639-372CADC742EC}" type="slidenum">
              <a:rPr lang="en-US" smtClean="0"/>
              <a:t>‹#›</a:t>
            </a:fld>
            <a:endParaRPr lang="en-US"/>
          </a:p>
        </p:txBody>
      </p:sp>
    </p:spTree>
    <p:extLst>
      <p:ext uri="{BB962C8B-B14F-4D97-AF65-F5344CB8AC3E}">
        <p14:creationId xmlns:p14="http://schemas.microsoft.com/office/powerpoint/2010/main" val="2294882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9DDE48-ADF7-1D44-BCF7-4B00D9EBA6A3}" type="datetimeFigureOut">
              <a:rPr lang="en-US" smtClean="0"/>
              <a:t>4/21/15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AFFCC3-62E5-1549-A639-372CADC742EC}" type="slidenum">
              <a:rPr lang="en-US" smtClean="0"/>
              <a:t>‹#›</a:t>
            </a:fld>
            <a:endParaRPr lang="en-US"/>
          </a:p>
        </p:txBody>
      </p:sp>
    </p:spTree>
    <p:extLst>
      <p:ext uri="{BB962C8B-B14F-4D97-AF65-F5344CB8AC3E}">
        <p14:creationId xmlns:p14="http://schemas.microsoft.com/office/powerpoint/2010/main" val="2534670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9DDE48-ADF7-1D44-BCF7-4B00D9EBA6A3}" type="datetimeFigureOut">
              <a:rPr lang="en-US" smtClean="0"/>
              <a:t>4/21/15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AFFCC3-62E5-1549-A639-372CADC742EC}" type="slidenum">
              <a:rPr lang="en-US" smtClean="0"/>
              <a:t>‹#›</a:t>
            </a:fld>
            <a:endParaRPr lang="en-US"/>
          </a:p>
        </p:txBody>
      </p:sp>
    </p:spTree>
    <p:extLst>
      <p:ext uri="{BB962C8B-B14F-4D97-AF65-F5344CB8AC3E}">
        <p14:creationId xmlns:p14="http://schemas.microsoft.com/office/powerpoint/2010/main" val="24584290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9DDE48-ADF7-1D44-BCF7-4B00D9EBA6A3}" type="datetimeFigureOut">
              <a:rPr lang="en-US" smtClean="0"/>
              <a:t>4/21/15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AFFCC3-62E5-1549-A639-372CADC742EC}" type="slidenum">
              <a:rPr lang="en-US" smtClean="0"/>
              <a:t>‹#›</a:t>
            </a:fld>
            <a:endParaRPr lang="en-US"/>
          </a:p>
        </p:txBody>
      </p:sp>
    </p:spTree>
    <p:extLst>
      <p:ext uri="{BB962C8B-B14F-4D97-AF65-F5344CB8AC3E}">
        <p14:creationId xmlns:p14="http://schemas.microsoft.com/office/powerpoint/2010/main" val="28581018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jp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5" Type="http://schemas.openxmlformats.org/officeDocument/2006/relationships/image" Target="../media/image38.jpeg"/><Relationship Id="rId6" Type="http://schemas.openxmlformats.org/officeDocument/2006/relationships/image" Target="../media/image39.jpeg"/><Relationship Id="rId7" Type="http://schemas.openxmlformats.org/officeDocument/2006/relationships/image" Target="../media/image40.jpeg"/><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jpeg"/><Relationship Id="rId8" Type="http://schemas.openxmlformats.org/officeDocument/2006/relationships/image" Target="../media/image46.png"/><Relationship Id="rId9"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49.emf"/><Relationship Id="rId4" Type="http://schemas.openxmlformats.org/officeDocument/2006/relationships/image" Target="../media/image50.emf"/><Relationship Id="rId5" Type="http://schemas.openxmlformats.org/officeDocument/2006/relationships/image" Target="../media/image51.emf"/><Relationship Id="rId1" Type="http://schemas.openxmlformats.org/officeDocument/2006/relationships/slideLayout" Target="../slideLayouts/slideLayout1.xml"/><Relationship Id="rId2" Type="http://schemas.openxmlformats.org/officeDocument/2006/relationships/image" Target="../media/image48.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png"/><Relationship Id="rId5" Type="http://schemas.openxmlformats.org/officeDocument/2006/relationships/image" Target="../media/image5.jpg"/><Relationship Id="rId6"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11" Type="http://schemas.openxmlformats.org/officeDocument/2006/relationships/image" Target="../media/image73.png"/><Relationship Id="rId12" Type="http://schemas.openxmlformats.org/officeDocument/2006/relationships/image" Target="../media/image74.emf"/><Relationship Id="rId13"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65.jpeg"/><Relationship Id="rId4" Type="http://schemas.openxmlformats.org/officeDocument/2006/relationships/image" Target="../media/image66.jpeg"/><Relationship Id="rId5" Type="http://schemas.openxmlformats.org/officeDocument/2006/relationships/image" Target="../media/image67.png"/><Relationship Id="rId6" Type="http://schemas.openxmlformats.org/officeDocument/2006/relationships/image" Target="../media/image68.jpeg"/><Relationship Id="rId7" Type="http://schemas.openxmlformats.org/officeDocument/2006/relationships/image" Target="../media/image69.jpeg"/><Relationship Id="rId8" Type="http://schemas.openxmlformats.org/officeDocument/2006/relationships/image" Target="../media/image70.png"/><Relationship Id="rId9" Type="http://schemas.openxmlformats.org/officeDocument/2006/relationships/image" Target="../media/image71.jpeg"/><Relationship Id="rId10" Type="http://schemas.openxmlformats.org/officeDocument/2006/relationships/image" Target="../media/image72.png"/></Relationships>
</file>

<file path=ppt/slides/_rels/slide23.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79.png"/><Relationship Id="rId7"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3" Type="http://schemas.openxmlformats.org/officeDocument/2006/relationships/image" Target="../media/image81.jpg"/><Relationship Id="rId4" Type="http://schemas.openxmlformats.org/officeDocument/2006/relationships/image" Target="../media/image82.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8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4.png"/><Relationship Id="rId3" Type="http://schemas.openxmlformats.org/officeDocument/2006/relationships/image" Target="../media/image8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1" Type="http://schemas.openxmlformats.org/officeDocument/2006/relationships/slideLayout" Target="../slideLayouts/slideLayout2.xml"/><Relationship Id="rId2" Type="http://schemas.openxmlformats.org/officeDocument/2006/relationships/image" Target="../media/image86.jpe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jpeg"/><Relationship Id="rId5" Type="http://schemas.openxmlformats.org/officeDocument/2006/relationships/image" Target="../media/image13.png"/><Relationship Id="rId6"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 Id="rId3" Type="http://schemas.openxmlformats.org/officeDocument/2006/relationships/image" Target="../media/image9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5" Type="http://schemas.openxmlformats.org/officeDocument/2006/relationships/image" Target="../media/image93.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png"/><Relationship Id="rId3" Type="http://schemas.openxmlformats.org/officeDocument/2006/relationships/image" Target="../media/image96.png"/></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97.png"/><Relationship Id="rId5" Type="http://schemas.openxmlformats.org/officeDocument/2006/relationships/image" Target="../media/image31.png"/><Relationship Id="rId6" Type="http://schemas.openxmlformats.org/officeDocument/2006/relationships/image" Target="../media/image98.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9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png"/><Relationship Id="rId3" Type="http://schemas.openxmlformats.org/officeDocument/2006/relationships/image" Target="../media/image10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jpeg"/><Relationship Id="rId5"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1" Type="http://schemas.openxmlformats.org/officeDocument/2006/relationships/image" Target="../media/image31.png"/><Relationship Id="rId12" Type="http://schemas.openxmlformats.org/officeDocument/2006/relationships/image" Target="../media/image11.jpg"/><Relationship Id="rId13" Type="http://schemas.openxmlformats.org/officeDocument/2006/relationships/image" Target="../media/image32.jpeg"/><Relationship Id="rId1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png"/><Relationship Id="rId9" Type="http://schemas.openxmlformats.org/officeDocument/2006/relationships/image" Target="../media/image30.png"/><Relationship Id="rId10"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6"/>
          <p:cNvSpPr>
            <a:spLocks noChangeArrowheads="1"/>
          </p:cNvSpPr>
          <p:nvPr/>
        </p:nvSpPr>
        <p:spPr bwMode="auto">
          <a:xfrm>
            <a:off x="240007" y="228600"/>
            <a:ext cx="869023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sz="2800" b="1" i="1" dirty="0">
                <a:solidFill>
                  <a:srgbClr val="0000FF"/>
                </a:solidFill>
                <a:latin typeface="Times New Roman"/>
                <a:ea typeface="ＭＳ 明朝"/>
                <a:cs typeface="Arial"/>
              </a:rPr>
              <a:t>Demonstrating an Effective Marine Biodiversity Observation Network in the Santa Barbara Channel</a:t>
            </a:r>
            <a:r>
              <a:rPr lang="en-US" sz="2800" dirty="0">
                <a:solidFill>
                  <a:srgbClr val="0000FF"/>
                </a:solidFill>
              </a:rPr>
              <a:t> </a:t>
            </a:r>
            <a:endParaRPr lang="en-US" altLang="en-US" sz="2800" b="1" dirty="0">
              <a:solidFill>
                <a:srgbClr val="0000FF"/>
              </a:solidFill>
            </a:endParaRPr>
          </a:p>
        </p:txBody>
      </p:sp>
      <p:sp>
        <p:nvSpPr>
          <p:cNvPr id="2054" name="Text Box 2"/>
          <p:cNvSpPr txBox="1">
            <a:spLocks noChangeArrowheads="1"/>
          </p:cNvSpPr>
          <p:nvPr/>
        </p:nvSpPr>
        <p:spPr bwMode="auto">
          <a:xfrm>
            <a:off x="1007223" y="6077518"/>
            <a:ext cx="70866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000" b="1" i="1" dirty="0">
                <a:latin typeface="Trebuchet MS" pitchFamily="34" charset="0"/>
              </a:rPr>
              <a:t>Marine Science Institute</a:t>
            </a:r>
          </a:p>
          <a:p>
            <a:pPr algn="ctr" eaLnBrk="1" hangingPunct="1">
              <a:spcBef>
                <a:spcPct val="0"/>
              </a:spcBef>
              <a:buFontTx/>
              <a:buNone/>
            </a:pPr>
            <a:r>
              <a:rPr lang="en-US" altLang="en-US" sz="2000" b="1" i="1" dirty="0">
                <a:latin typeface="Trebuchet MS" pitchFamily="34" charset="0"/>
              </a:rPr>
              <a:t>University of California Santa Barbara</a:t>
            </a:r>
          </a:p>
        </p:txBody>
      </p:sp>
      <p:pic>
        <p:nvPicPr>
          <p:cNvPr id="5" name="Picture 4"/>
          <p:cNvPicPr>
            <a:picLocks noChangeAspect="1"/>
          </p:cNvPicPr>
          <p:nvPr/>
        </p:nvPicPr>
        <p:blipFill>
          <a:blip r:embed="rId3"/>
          <a:stretch>
            <a:fillRect/>
          </a:stretch>
        </p:blipFill>
        <p:spPr>
          <a:xfrm>
            <a:off x="6784517" y="2489200"/>
            <a:ext cx="2207577" cy="874349"/>
          </a:xfrm>
          <a:prstGeom prst="rect">
            <a:avLst/>
          </a:prstGeom>
        </p:spPr>
      </p:pic>
      <p:pic>
        <p:nvPicPr>
          <p:cNvPr id="3" name="Picture 2" descr="imag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00" y="2697460"/>
            <a:ext cx="1935809" cy="1663836"/>
          </a:xfrm>
          <a:prstGeom prst="rect">
            <a:avLst/>
          </a:prstGeom>
        </p:spPr>
      </p:pic>
      <p:pic>
        <p:nvPicPr>
          <p:cNvPr id="4" name="Picture 3"/>
          <p:cNvPicPr>
            <a:picLocks noChangeAspect="1"/>
          </p:cNvPicPr>
          <p:nvPr/>
        </p:nvPicPr>
        <p:blipFill>
          <a:blip r:embed="rId5"/>
          <a:stretch>
            <a:fillRect/>
          </a:stretch>
        </p:blipFill>
        <p:spPr>
          <a:xfrm>
            <a:off x="2200060" y="1193683"/>
            <a:ext cx="4455756" cy="4816755"/>
          </a:xfrm>
          <a:prstGeom prst="rect">
            <a:avLst/>
          </a:prstGeom>
        </p:spPr>
      </p:pic>
      <p:pic>
        <p:nvPicPr>
          <p:cNvPr id="6" name="Picture 5"/>
          <p:cNvPicPr>
            <a:picLocks noChangeAspect="1"/>
          </p:cNvPicPr>
          <p:nvPr/>
        </p:nvPicPr>
        <p:blipFill>
          <a:blip r:embed="rId6"/>
          <a:stretch>
            <a:fillRect/>
          </a:stretch>
        </p:blipFill>
        <p:spPr>
          <a:xfrm>
            <a:off x="6974722" y="4562050"/>
            <a:ext cx="1985523" cy="1470758"/>
          </a:xfrm>
          <a:prstGeom prst="rect">
            <a:avLst/>
          </a:prstGeom>
        </p:spPr>
      </p:pic>
      <p:pic>
        <p:nvPicPr>
          <p:cNvPr id="8" name="Picture 7" descr="search.jp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340971" y="3377500"/>
            <a:ext cx="1168029" cy="1168029"/>
          </a:xfrm>
          <a:prstGeom prst="rect">
            <a:avLst/>
          </a:prstGeom>
        </p:spPr>
      </p:pic>
    </p:spTree>
    <p:extLst>
      <p:ext uri="{BB962C8B-B14F-4D97-AF65-F5344CB8AC3E}">
        <p14:creationId xmlns:p14="http://schemas.microsoft.com/office/powerpoint/2010/main" val="2684161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069034" y="310648"/>
            <a:ext cx="2766366" cy="66748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492221"/>
            <a:ext cx="8907670" cy="1143000"/>
          </a:xfrm>
        </p:spPr>
        <p:txBody>
          <a:bodyPr>
            <a:normAutofit/>
          </a:bodyPr>
          <a:lstStyle/>
          <a:p>
            <a:r>
              <a:rPr lang="en-US" dirty="0" smtClean="0"/>
              <a:t>Landsat 5 </a:t>
            </a:r>
            <a:r>
              <a:rPr lang="en-US" dirty="0"/>
              <a:t>Kelp Forest </a:t>
            </a:r>
            <a:r>
              <a:rPr lang="en-US" dirty="0" smtClean="0"/>
              <a:t>Biomass</a:t>
            </a:r>
            <a:endParaRPr lang="en-US" dirty="0"/>
          </a:p>
        </p:txBody>
      </p:sp>
      <p:pic>
        <p:nvPicPr>
          <p:cNvPr id="4" name="Picture 3"/>
          <p:cNvPicPr>
            <a:picLocks noChangeAspect="1"/>
          </p:cNvPicPr>
          <p:nvPr/>
        </p:nvPicPr>
        <p:blipFill>
          <a:blip r:embed="rId3"/>
          <a:stretch>
            <a:fillRect/>
          </a:stretch>
        </p:blipFill>
        <p:spPr>
          <a:xfrm>
            <a:off x="694267" y="2294465"/>
            <a:ext cx="7738534" cy="3347877"/>
          </a:xfrm>
          <a:prstGeom prst="rect">
            <a:avLst/>
          </a:prstGeom>
        </p:spPr>
      </p:pic>
    </p:spTree>
    <p:extLst>
      <p:ext uri="{BB962C8B-B14F-4D97-AF65-F5344CB8AC3E}">
        <p14:creationId xmlns:p14="http://schemas.microsoft.com/office/powerpoint/2010/main" val="68221788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871" y="163677"/>
            <a:ext cx="8229600" cy="1143000"/>
          </a:xfrm>
        </p:spPr>
        <p:txBody>
          <a:bodyPr>
            <a:normAutofit/>
          </a:bodyPr>
          <a:lstStyle/>
          <a:p>
            <a:r>
              <a:rPr lang="en-US" b="1" cap="small" dirty="0" smtClean="0"/>
              <a:t>Santa </a:t>
            </a:r>
            <a:r>
              <a:rPr lang="en-US" b="1" cap="small" dirty="0"/>
              <a:t>Barbara Channel</a:t>
            </a:r>
            <a:r>
              <a:rPr lang="en-US" dirty="0"/>
              <a:t> </a:t>
            </a:r>
            <a:r>
              <a:rPr lang="en-US" b="1" cap="small" dirty="0" smtClean="0"/>
              <a:t>(SBC) BON </a:t>
            </a:r>
            <a:endParaRPr lang="en-US" dirty="0"/>
          </a:p>
        </p:txBody>
      </p:sp>
      <p:sp>
        <p:nvSpPr>
          <p:cNvPr id="4" name="Rectangle 3"/>
          <p:cNvSpPr/>
          <p:nvPr/>
        </p:nvSpPr>
        <p:spPr>
          <a:xfrm>
            <a:off x="276262" y="1935651"/>
            <a:ext cx="8564120" cy="4401205"/>
          </a:xfrm>
          <a:prstGeom prst="rect">
            <a:avLst/>
          </a:prstGeom>
        </p:spPr>
        <p:txBody>
          <a:bodyPr wrap="square">
            <a:spAutoFit/>
          </a:bodyPr>
          <a:lstStyle/>
          <a:p>
            <a:pPr marL="342900" indent="-342900">
              <a:buAutoNum type="arabicPeriod"/>
            </a:pPr>
            <a:r>
              <a:rPr lang="en-US" sz="2800" dirty="0" smtClean="0"/>
              <a:t>Integrate </a:t>
            </a:r>
            <a:r>
              <a:rPr lang="en-US" sz="2800" dirty="0"/>
              <a:t>biodiversity data to enable inferences about regional </a:t>
            </a:r>
            <a:r>
              <a:rPr lang="en-US" sz="2800" dirty="0" smtClean="0"/>
              <a:t>biodiversity</a:t>
            </a:r>
          </a:p>
          <a:p>
            <a:pPr marL="342900" indent="-342900">
              <a:buAutoNum type="arabicPeriod"/>
            </a:pPr>
            <a:endParaRPr lang="en-US" sz="2800" dirty="0" smtClean="0"/>
          </a:p>
          <a:p>
            <a:pPr marL="342900" indent="-342900">
              <a:buAutoNum type="arabicPeriod"/>
            </a:pPr>
            <a:r>
              <a:rPr lang="en-US" sz="2800" dirty="0"/>
              <a:t>Develop advanced methods in optical and acoustic imaging and genomics for monitoring biodiversity in partnership with ongoing monitoring and research programs </a:t>
            </a:r>
            <a:endParaRPr lang="en-US" sz="2800" dirty="0" smtClean="0"/>
          </a:p>
          <a:p>
            <a:pPr marL="342900" indent="-342900">
              <a:buAutoNum type="arabicPeriod"/>
            </a:pPr>
            <a:endParaRPr lang="en-US" sz="2800" dirty="0" smtClean="0"/>
          </a:p>
          <a:p>
            <a:pPr marL="342900" indent="-342900">
              <a:buAutoNum type="arabicPeriod"/>
            </a:pPr>
            <a:r>
              <a:rPr lang="en-US" sz="2800" dirty="0" smtClean="0"/>
              <a:t>Implement </a:t>
            </a:r>
            <a:r>
              <a:rPr lang="en-US" sz="2800" dirty="0"/>
              <a:t>a tradeoff framework that optimizes allocation of sampling </a:t>
            </a:r>
            <a:r>
              <a:rPr lang="en-US" sz="2800" dirty="0" smtClean="0"/>
              <a:t>effort</a:t>
            </a:r>
            <a:endParaRPr lang="en-US" sz="2800" dirty="0"/>
          </a:p>
        </p:txBody>
      </p:sp>
      <p:sp>
        <p:nvSpPr>
          <p:cNvPr id="5" name="TextBox 4"/>
          <p:cNvSpPr txBox="1"/>
          <p:nvPr/>
        </p:nvSpPr>
        <p:spPr>
          <a:xfrm>
            <a:off x="3723564" y="1183583"/>
            <a:ext cx="1480093" cy="707886"/>
          </a:xfrm>
          <a:prstGeom prst="rect">
            <a:avLst/>
          </a:prstGeom>
          <a:noFill/>
        </p:spPr>
        <p:txBody>
          <a:bodyPr wrap="none" rtlCol="0">
            <a:spAutoFit/>
          </a:bodyPr>
          <a:lstStyle/>
          <a:p>
            <a:r>
              <a:rPr lang="en-US" sz="4000" dirty="0" smtClean="0"/>
              <a:t>Goals:</a:t>
            </a:r>
            <a:endParaRPr lang="en-US" sz="4000" dirty="0"/>
          </a:p>
        </p:txBody>
      </p:sp>
    </p:spTree>
    <p:extLst>
      <p:ext uri="{BB962C8B-B14F-4D97-AF65-F5344CB8AC3E}">
        <p14:creationId xmlns:p14="http://schemas.microsoft.com/office/powerpoint/2010/main" val="31318914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8592" y="258909"/>
            <a:ext cx="8564120" cy="954107"/>
          </a:xfrm>
          <a:prstGeom prst="rect">
            <a:avLst/>
          </a:prstGeom>
        </p:spPr>
        <p:txBody>
          <a:bodyPr wrap="square">
            <a:spAutoFit/>
          </a:bodyPr>
          <a:lstStyle/>
          <a:p>
            <a:pPr marL="342900" indent="-342900">
              <a:buAutoNum type="arabicPeriod"/>
            </a:pPr>
            <a:r>
              <a:rPr lang="en-US" sz="2800" dirty="0" smtClean="0"/>
              <a:t>Integrate </a:t>
            </a:r>
            <a:r>
              <a:rPr lang="en-US" sz="2800" dirty="0"/>
              <a:t>biodiversity data to enable inferences about regional </a:t>
            </a:r>
            <a:r>
              <a:rPr lang="en-US" sz="2800" dirty="0" smtClean="0"/>
              <a:t>biodiversity</a:t>
            </a:r>
          </a:p>
        </p:txBody>
      </p:sp>
      <p:sp>
        <p:nvSpPr>
          <p:cNvPr id="3" name="Rectangle 2"/>
          <p:cNvSpPr/>
          <p:nvPr/>
        </p:nvSpPr>
        <p:spPr>
          <a:xfrm>
            <a:off x="781780" y="1766469"/>
            <a:ext cx="7935306" cy="1200328"/>
          </a:xfrm>
          <a:prstGeom prst="rect">
            <a:avLst/>
          </a:prstGeom>
        </p:spPr>
        <p:txBody>
          <a:bodyPr wrap="square">
            <a:spAutoFit/>
          </a:bodyPr>
          <a:lstStyle/>
          <a:p>
            <a:pPr marL="285750" indent="-285750">
              <a:buFont typeface="Arial"/>
              <a:buChar char="•"/>
            </a:pPr>
            <a:r>
              <a:rPr lang="en-US" sz="2400" dirty="0" smtClean="0"/>
              <a:t>Data collected at very different spatial and temporal scales</a:t>
            </a:r>
          </a:p>
          <a:p>
            <a:pPr marL="285750" indent="-285750">
              <a:buFont typeface="Arial"/>
              <a:buChar char="•"/>
            </a:pPr>
            <a:endParaRPr lang="en-US" sz="2400" dirty="0" smtClean="0"/>
          </a:p>
          <a:p>
            <a:pPr marL="285750" indent="-285750">
              <a:buFont typeface="Arial"/>
              <a:buChar char="•"/>
            </a:pPr>
            <a:r>
              <a:rPr lang="en-US" sz="2400" dirty="0" smtClean="0"/>
              <a:t>Very different types of organisms: microbes to whales</a:t>
            </a:r>
          </a:p>
        </p:txBody>
      </p:sp>
      <p:sp>
        <p:nvSpPr>
          <p:cNvPr id="6" name="TextBox 5"/>
          <p:cNvSpPr txBox="1"/>
          <p:nvPr/>
        </p:nvSpPr>
        <p:spPr>
          <a:xfrm>
            <a:off x="3637256" y="1208241"/>
            <a:ext cx="1853091" cy="523220"/>
          </a:xfrm>
          <a:prstGeom prst="rect">
            <a:avLst/>
          </a:prstGeom>
          <a:noFill/>
        </p:spPr>
        <p:txBody>
          <a:bodyPr wrap="none" rtlCol="0">
            <a:spAutoFit/>
          </a:bodyPr>
          <a:lstStyle/>
          <a:p>
            <a:r>
              <a:rPr lang="en-US" sz="2800" dirty="0" smtClean="0"/>
              <a:t>Challenges:</a:t>
            </a:r>
            <a:endParaRPr lang="en-US" sz="2800" dirty="0"/>
          </a:p>
        </p:txBody>
      </p:sp>
      <p:pic>
        <p:nvPicPr>
          <p:cNvPr id="14" name="Picture 13"/>
          <p:cNvPicPr>
            <a:picLocks noChangeAspect="1"/>
          </p:cNvPicPr>
          <p:nvPr/>
        </p:nvPicPr>
        <p:blipFill>
          <a:blip r:embed="rId2"/>
          <a:stretch>
            <a:fillRect/>
          </a:stretch>
        </p:blipFill>
        <p:spPr>
          <a:xfrm>
            <a:off x="1417913" y="2961836"/>
            <a:ext cx="5930577" cy="3896164"/>
          </a:xfrm>
          <a:prstGeom prst="rect">
            <a:avLst/>
          </a:prstGeom>
        </p:spPr>
      </p:pic>
      <p:sp>
        <p:nvSpPr>
          <p:cNvPr id="2" name="Rectangle 1"/>
          <p:cNvSpPr/>
          <p:nvPr/>
        </p:nvSpPr>
        <p:spPr>
          <a:xfrm>
            <a:off x="5731247" y="6351239"/>
            <a:ext cx="3057247" cy="369332"/>
          </a:xfrm>
          <a:prstGeom prst="rect">
            <a:avLst/>
          </a:prstGeom>
        </p:spPr>
        <p:txBody>
          <a:bodyPr wrap="none">
            <a:spAutoFit/>
          </a:bodyPr>
          <a:lstStyle/>
          <a:p>
            <a:r>
              <a:rPr lang="en-US" dirty="0"/>
              <a:t>http://</a:t>
            </a:r>
            <a:r>
              <a:rPr lang="en-US" dirty="0" err="1"/>
              <a:t>teachoceanscience.net</a:t>
            </a:r>
            <a:r>
              <a:rPr lang="en-US" dirty="0"/>
              <a:t>/</a:t>
            </a:r>
          </a:p>
        </p:txBody>
      </p:sp>
    </p:spTree>
    <p:extLst>
      <p:ext uri="{BB962C8B-B14F-4D97-AF65-F5344CB8AC3E}">
        <p14:creationId xmlns:p14="http://schemas.microsoft.com/office/powerpoint/2010/main" val="122178791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8592" y="258909"/>
            <a:ext cx="8564120" cy="954107"/>
          </a:xfrm>
          <a:prstGeom prst="rect">
            <a:avLst/>
          </a:prstGeom>
        </p:spPr>
        <p:txBody>
          <a:bodyPr wrap="square">
            <a:spAutoFit/>
          </a:bodyPr>
          <a:lstStyle/>
          <a:p>
            <a:pPr marL="342900" indent="-342900">
              <a:buAutoNum type="arabicPeriod"/>
            </a:pPr>
            <a:r>
              <a:rPr lang="en-US" sz="2800" dirty="0" smtClean="0"/>
              <a:t>Integrate </a:t>
            </a:r>
            <a:r>
              <a:rPr lang="en-US" sz="2800" dirty="0"/>
              <a:t>biodiversity data to enable inferences about regional </a:t>
            </a:r>
            <a:r>
              <a:rPr lang="en-US" sz="2800" dirty="0" smtClean="0"/>
              <a:t>biodiversity</a:t>
            </a:r>
          </a:p>
        </p:txBody>
      </p:sp>
      <p:sp>
        <p:nvSpPr>
          <p:cNvPr id="3" name="Rectangle 2"/>
          <p:cNvSpPr/>
          <p:nvPr/>
        </p:nvSpPr>
        <p:spPr>
          <a:xfrm>
            <a:off x="613233" y="1764105"/>
            <a:ext cx="7935306" cy="830997"/>
          </a:xfrm>
          <a:prstGeom prst="rect">
            <a:avLst/>
          </a:prstGeom>
        </p:spPr>
        <p:txBody>
          <a:bodyPr wrap="square">
            <a:spAutoFit/>
          </a:bodyPr>
          <a:lstStyle/>
          <a:p>
            <a:pPr algn="ctr"/>
            <a:r>
              <a:rPr lang="en-US" sz="2400" dirty="0" smtClean="0"/>
              <a:t>A) Focus on </a:t>
            </a:r>
            <a:r>
              <a:rPr lang="en-US" sz="2400" i="1" dirty="0" err="1" smtClean="0"/>
              <a:t>taxocenes</a:t>
            </a:r>
            <a:r>
              <a:rPr lang="en-US" sz="2400" dirty="0" smtClean="0"/>
              <a:t> and </a:t>
            </a:r>
            <a:r>
              <a:rPr lang="en-US" sz="2400" i="1" dirty="0" smtClean="0"/>
              <a:t>communities </a:t>
            </a:r>
            <a:r>
              <a:rPr lang="en-US" sz="2400" i="1" dirty="0" smtClean="0"/>
              <a:t>- </a:t>
            </a:r>
            <a:r>
              <a:rPr lang="en-US" sz="2400" dirty="0" smtClean="0"/>
              <a:t>comparable sets of </a:t>
            </a:r>
            <a:r>
              <a:rPr lang="en-US" sz="2400" dirty="0" smtClean="0"/>
              <a:t>organisms </a:t>
            </a:r>
            <a:r>
              <a:rPr lang="en-US" sz="2400" dirty="0" smtClean="0"/>
              <a:t>e.g. microbes, benthic </a:t>
            </a:r>
            <a:r>
              <a:rPr lang="en-US" sz="2400" dirty="0" err="1" smtClean="0"/>
              <a:t>megafauna</a:t>
            </a:r>
            <a:endParaRPr lang="en-US" sz="2400" dirty="0" smtClean="0"/>
          </a:p>
        </p:txBody>
      </p:sp>
      <p:sp>
        <p:nvSpPr>
          <p:cNvPr id="6" name="TextBox 5"/>
          <p:cNvSpPr txBox="1"/>
          <p:nvPr/>
        </p:nvSpPr>
        <p:spPr>
          <a:xfrm>
            <a:off x="3637256" y="1208241"/>
            <a:ext cx="1692841" cy="523220"/>
          </a:xfrm>
          <a:prstGeom prst="rect">
            <a:avLst/>
          </a:prstGeom>
          <a:noFill/>
        </p:spPr>
        <p:txBody>
          <a:bodyPr wrap="none" rtlCol="0">
            <a:spAutoFit/>
          </a:bodyPr>
          <a:lstStyle/>
          <a:p>
            <a:r>
              <a:rPr lang="en-US" sz="2800" dirty="0" smtClean="0"/>
              <a:t>Approach:</a:t>
            </a:r>
            <a:endParaRPr lang="en-US" sz="2800" dirty="0"/>
          </a:p>
        </p:txBody>
      </p:sp>
      <p:grpSp>
        <p:nvGrpSpPr>
          <p:cNvPr id="16" name="Group 15"/>
          <p:cNvGrpSpPr/>
          <p:nvPr/>
        </p:nvGrpSpPr>
        <p:grpSpPr>
          <a:xfrm>
            <a:off x="710167" y="2836333"/>
            <a:ext cx="7723385" cy="3738447"/>
            <a:chOff x="600101" y="2887133"/>
            <a:chExt cx="7723385" cy="3738447"/>
          </a:xfrm>
        </p:grpSpPr>
        <p:pic>
          <p:nvPicPr>
            <p:cNvPr id="5" name="Picture 5" descr="pugettia on kelp (#17 RMP) copyright"/>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602465" y="2887133"/>
              <a:ext cx="2474450" cy="210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bluer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73609" y="2897929"/>
              <a:ext cx="2744869" cy="1953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Pisaster_ochraceus_13_edit.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778752" y="2890732"/>
              <a:ext cx="2544605" cy="1908454"/>
            </a:xfrm>
            <a:prstGeom prst="rect">
              <a:avLst/>
            </a:prstGeom>
          </p:spPr>
        </p:pic>
        <p:pic>
          <p:nvPicPr>
            <p:cNvPr id="11" name="Picture 10" descr="Asterina_miniata.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809433" y="4740040"/>
              <a:ext cx="2514053" cy="1885540"/>
            </a:xfrm>
            <a:prstGeom prst="rect">
              <a:avLst/>
            </a:prstGeom>
          </p:spPr>
        </p:pic>
        <p:pic>
          <p:nvPicPr>
            <p:cNvPr id="12" name="Picture 11" descr="Cancer_spp_5.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00101" y="4936705"/>
              <a:ext cx="2481766" cy="1685196"/>
            </a:xfrm>
            <a:prstGeom prst="rect">
              <a:avLst/>
            </a:prstGeom>
          </p:spPr>
        </p:pic>
        <p:pic>
          <p:nvPicPr>
            <p:cNvPr id="15" name="Picture 14" descr="Haliotis_rufescens.jp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061577" y="4775200"/>
              <a:ext cx="2751827" cy="1846110"/>
            </a:xfrm>
            <a:prstGeom prst="rect">
              <a:avLst/>
            </a:prstGeom>
          </p:spPr>
        </p:pic>
      </p:grpSp>
    </p:spTree>
    <p:extLst>
      <p:ext uri="{BB962C8B-B14F-4D97-AF65-F5344CB8AC3E}">
        <p14:creationId xmlns:p14="http://schemas.microsoft.com/office/powerpoint/2010/main" val="368441206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0125" y="0"/>
            <a:ext cx="8564120" cy="954107"/>
          </a:xfrm>
          <a:prstGeom prst="rect">
            <a:avLst/>
          </a:prstGeom>
        </p:spPr>
        <p:txBody>
          <a:bodyPr wrap="square">
            <a:spAutoFit/>
          </a:bodyPr>
          <a:lstStyle/>
          <a:p>
            <a:pPr marL="342900" indent="-342900">
              <a:buAutoNum type="arabicPeriod"/>
            </a:pPr>
            <a:r>
              <a:rPr lang="en-US" sz="2800" dirty="0" smtClean="0"/>
              <a:t>Integrate </a:t>
            </a:r>
            <a:r>
              <a:rPr lang="en-US" sz="2800" dirty="0"/>
              <a:t>biodiversity data to enable inferences about regional </a:t>
            </a:r>
            <a:r>
              <a:rPr lang="en-US" sz="2800" dirty="0" smtClean="0"/>
              <a:t>biodiversity</a:t>
            </a:r>
          </a:p>
        </p:txBody>
      </p:sp>
      <p:sp>
        <p:nvSpPr>
          <p:cNvPr id="3" name="Rectangle 2"/>
          <p:cNvSpPr/>
          <p:nvPr/>
        </p:nvSpPr>
        <p:spPr>
          <a:xfrm>
            <a:off x="595513" y="1664870"/>
            <a:ext cx="7935306" cy="830997"/>
          </a:xfrm>
          <a:prstGeom prst="rect">
            <a:avLst/>
          </a:prstGeom>
        </p:spPr>
        <p:txBody>
          <a:bodyPr wrap="square">
            <a:spAutoFit/>
          </a:bodyPr>
          <a:lstStyle/>
          <a:p>
            <a:pPr algn="ctr"/>
            <a:r>
              <a:rPr lang="en-US" sz="2400" dirty="0" smtClean="0"/>
              <a:t>B) Use geospatial statistics and predictive modeling to extrapolate these measurements to larger scales </a:t>
            </a:r>
          </a:p>
        </p:txBody>
      </p:sp>
      <p:sp>
        <p:nvSpPr>
          <p:cNvPr id="6" name="TextBox 5"/>
          <p:cNvSpPr txBox="1"/>
          <p:nvPr/>
        </p:nvSpPr>
        <p:spPr>
          <a:xfrm>
            <a:off x="3561056" y="1132041"/>
            <a:ext cx="1692841" cy="523220"/>
          </a:xfrm>
          <a:prstGeom prst="rect">
            <a:avLst/>
          </a:prstGeom>
          <a:noFill/>
        </p:spPr>
        <p:txBody>
          <a:bodyPr wrap="none" rtlCol="0">
            <a:spAutoFit/>
          </a:bodyPr>
          <a:lstStyle/>
          <a:p>
            <a:r>
              <a:rPr lang="en-US" sz="2800" dirty="0" smtClean="0"/>
              <a:t>Approach:</a:t>
            </a:r>
            <a:endParaRPr lang="en-US" sz="2800" dirty="0"/>
          </a:p>
        </p:txBody>
      </p:sp>
      <p:grpSp>
        <p:nvGrpSpPr>
          <p:cNvPr id="2" name="Group 1"/>
          <p:cNvGrpSpPr/>
          <p:nvPr/>
        </p:nvGrpSpPr>
        <p:grpSpPr>
          <a:xfrm>
            <a:off x="889510" y="2720345"/>
            <a:ext cx="7685637" cy="3997352"/>
            <a:chOff x="398443" y="2728811"/>
            <a:chExt cx="7685637" cy="3997352"/>
          </a:xfrm>
        </p:grpSpPr>
        <p:grpSp>
          <p:nvGrpSpPr>
            <p:cNvPr id="42" name="Group 161"/>
            <p:cNvGrpSpPr>
              <a:grpSpLocks/>
            </p:cNvGrpSpPr>
            <p:nvPr/>
          </p:nvGrpSpPr>
          <p:grpSpPr bwMode="auto">
            <a:xfrm>
              <a:off x="2556216" y="4198998"/>
              <a:ext cx="1304795" cy="1839072"/>
              <a:chOff x="2311" y="2162"/>
              <a:chExt cx="996" cy="1642"/>
            </a:xfrm>
          </p:grpSpPr>
          <p:sp>
            <p:nvSpPr>
              <p:cNvPr id="74" name="Text Box 147"/>
              <p:cNvSpPr txBox="1">
                <a:spLocks noChangeArrowheads="1"/>
              </p:cNvSpPr>
              <p:nvPr/>
            </p:nvSpPr>
            <p:spPr bwMode="auto">
              <a:xfrm>
                <a:off x="2327" y="3203"/>
                <a:ext cx="954" cy="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a:defRPr sz="2000">
                    <a:solidFill>
                      <a:schemeClr val="tx1"/>
                    </a:solidFill>
                    <a:latin typeface="Times New Roman" charset="0"/>
                    <a:ea typeface="ＭＳ Ｐゴシック" charset="0"/>
                  </a:defRPr>
                </a:lvl6pPr>
                <a:lvl7pPr>
                  <a:defRPr sz="2000">
                    <a:solidFill>
                      <a:schemeClr val="tx1"/>
                    </a:solidFill>
                    <a:latin typeface="Times New Roman" charset="0"/>
                    <a:ea typeface="ＭＳ Ｐゴシック" charset="0"/>
                  </a:defRPr>
                </a:lvl7pPr>
                <a:lvl8pPr>
                  <a:defRPr sz="2000">
                    <a:solidFill>
                      <a:schemeClr val="tx1"/>
                    </a:solidFill>
                    <a:latin typeface="Times New Roman" charset="0"/>
                    <a:ea typeface="ＭＳ Ｐゴシック" charset="0"/>
                  </a:defRPr>
                </a:lvl8pPr>
                <a:lvl9pPr>
                  <a:defRPr sz="2000">
                    <a:solidFill>
                      <a:schemeClr val="tx1"/>
                    </a:solidFill>
                    <a:latin typeface="Times New Roman" charset="0"/>
                    <a:ea typeface="ＭＳ Ｐゴシック" charset="0"/>
                  </a:defRPr>
                </a:lvl9pPr>
              </a:lstStyle>
              <a:p>
                <a:pPr algn="ctr"/>
                <a:r>
                  <a:rPr lang="en-US" sz="1400" b="1" i="1" dirty="0" smtClean="0">
                    <a:solidFill>
                      <a:srgbClr val="000000"/>
                    </a:solidFill>
                    <a:latin typeface="Arial" charset="0"/>
                  </a:rPr>
                  <a:t>Scaling</a:t>
                </a:r>
              </a:p>
              <a:p>
                <a:pPr algn="ctr"/>
                <a:r>
                  <a:rPr lang="en-US" sz="1400" b="1" i="1" dirty="0" smtClean="0">
                    <a:solidFill>
                      <a:srgbClr val="000000"/>
                    </a:solidFill>
                    <a:latin typeface="Arial" charset="0"/>
                  </a:rPr>
                  <a:t>accounting for</a:t>
                </a:r>
              </a:p>
              <a:p>
                <a:pPr algn="ctr"/>
                <a:r>
                  <a:rPr lang="en-US" sz="1400" b="1" i="1" dirty="0" smtClean="0">
                    <a:solidFill>
                      <a:srgbClr val="000000"/>
                    </a:solidFill>
                    <a:latin typeface="Arial" charset="0"/>
                  </a:rPr>
                  <a:t>data resolution</a:t>
                </a:r>
              </a:p>
              <a:p>
                <a:pPr algn="ctr"/>
                <a:r>
                  <a:rPr lang="en-US" sz="1400" b="1" i="1" dirty="0" smtClean="0">
                    <a:solidFill>
                      <a:srgbClr val="000000"/>
                    </a:solidFill>
                    <a:latin typeface="Arial" charset="0"/>
                  </a:rPr>
                  <a:t>data accuracy</a:t>
                </a:r>
                <a:endParaRPr lang="en-US" sz="1400" b="1" i="1" dirty="0">
                  <a:solidFill>
                    <a:srgbClr val="000000"/>
                  </a:solidFill>
                  <a:latin typeface="Arial" charset="0"/>
                </a:endParaRPr>
              </a:p>
            </p:txBody>
          </p:sp>
          <p:sp>
            <p:nvSpPr>
              <p:cNvPr id="75" name="Oval 150"/>
              <p:cNvSpPr>
                <a:spLocks noChangeArrowheads="1"/>
              </p:cNvSpPr>
              <p:nvPr/>
            </p:nvSpPr>
            <p:spPr bwMode="auto">
              <a:xfrm>
                <a:off x="2311" y="2162"/>
                <a:ext cx="996" cy="1028"/>
              </a:xfrm>
              <a:prstGeom prst="ellipse">
                <a:avLst/>
              </a:prstGeom>
              <a:noFill/>
              <a:ln w="38100">
                <a:solidFill>
                  <a:schemeClr val="hlink"/>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l-GR">
                  <a:solidFill>
                    <a:srgbClr val="000000"/>
                  </a:solidFill>
                </a:endParaRPr>
              </a:p>
            </p:txBody>
          </p:sp>
          <p:sp>
            <p:nvSpPr>
              <p:cNvPr id="76" name="Text Box 152"/>
              <p:cNvSpPr txBox="1">
                <a:spLocks noChangeArrowheads="1"/>
              </p:cNvSpPr>
              <p:nvPr/>
            </p:nvSpPr>
            <p:spPr bwMode="auto">
              <a:xfrm>
                <a:off x="2430" y="2298"/>
                <a:ext cx="778"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a:defRPr sz="2000">
                    <a:solidFill>
                      <a:schemeClr val="tx1"/>
                    </a:solidFill>
                    <a:latin typeface="Times New Roman" charset="0"/>
                    <a:ea typeface="ＭＳ Ｐゴシック" charset="0"/>
                  </a:defRPr>
                </a:lvl6pPr>
                <a:lvl7pPr>
                  <a:defRPr sz="2000">
                    <a:solidFill>
                      <a:schemeClr val="tx1"/>
                    </a:solidFill>
                    <a:latin typeface="Times New Roman" charset="0"/>
                    <a:ea typeface="ＭＳ Ｐゴシック" charset="0"/>
                  </a:defRPr>
                </a:lvl7pPr>
                <a:lvl8pPr>
                  <a:defRPr sz="2000">
                    <a:solidFill>
                      <a:schemeClr val="tx1"/>
                    </a:solidFill>
                    <a:latin typeface="Times New Roman" charset="0"/>
                    <a:ea typeface="ＭＳ Ｐゴシック" charset="0"/>
                  </a:defRPr>
                </a:lvl8pPr>
                <a:lvl9pPr>
                  <a:defRPr sz="2000">
                    <a:solidFill>
                      <a:schemeClr val="tx1"/>
                    </a:solidFill>
                    <a:latin typeface="Times New Roman" charset="0"/>
                    <a:ea typeface="ＭＳ Ｐゴシック" charset="0"/>
                  </a:defRPr>
                </a:lvl9pPr>
              </a:lstStyle>
              <a:p>
                <a:pPr algn="ctr"/>
                <a:r>
                  <a:rPr lang="en-US" sz="1600" b="1" dirty="0">
                    <a:solidFill>
                      <a:srgbClr val="000000"/>
                    </a:solidFill>
                    <a:latin typeface="Arial" charset="0"/>
                  </a:rPr>
                  <a:t>integration</a:t>
                </a:r>
              </a:p>
              <a:p>
                <a:pPr algn="ctr"/>
                <a:r>
                  <a:rPr lang="en-US" sz="1600" b="1" dirty="0">
                    <a:solidFill>
                      <a:srgbClr val="000000"/>
                    </a:solidFill>
                    <a:latin typeface="Arial" charset="0"/>
                  </a:rPr>
                  <a:t>&amp;</a:t>
                </a:r>
              </a:p>
              <a:p>
                <a:pPr algn="ctr"/>
                <a:r>
                  <a:rPr lang="en-US" sz="1600" b="1" dirty="0">
                    <a:solidFill>
                      <a:srgbClr val="000000"/>
                    </a:solidFill>
                    <a:latin typeface="Arial" charset="0"/>
                  </a:rPr>
                  <a:t>expansion</a:t>
                </a:r>
              </a:p>
            </p:txBody>
          </p:sp>
        </p:grpSp>
        <p:grpSp>
          <p:nvGrpSpPr>
            <p:cNvPr id="43" name="Group 164"/>
            <p:cNvGrpSpPr>
              <a:grpSpLocks/>
            </p:cNvGrpSpPr>
            <p:nvPr/>
          </p:nvGrpSpPr>
          <p:grpSpPr bwMode="auto">
            <a:xfrm>
              <a:off x="3664026" y="2743371"/>
              <a:ext cx="2494312" cy="3982792"/>
              <a:chOff x="3362" y="823"/>
              <a:chExt cx="1904" cy="3556"/>
            </a:xfrm>
          </p:grpSpPr>
          <p:grpSp>
            <p:nvGrpSpPr>
              <p:cNvPr id="64" name="Group 163"/>
              <p:cNvGrpSpPr>
                <a:grpSpLocks/>
              </p:cNvGrpSpPr>
              <p:nvPr/>
            </p:nvGrpSpPr>
            <p:grpSpPr bwMode="auto">
              <a:xfrm>
                <a:off x="3362" y="2946"/>
                <a:ext cx="1904" cy="1433"/>
                <a:chOff x="3362" y="2946"/>
                <a:chExt cx="1904" cy="1433"/>
              </a:xfrm>
            </p:grpSpPr>
            <p:pic>
              <p:nvPicPr>
                <p:cNvPr id="70" name="Picture 128"/>
                <p:cNvPicPr>
                  <a:picLocks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722" y="2946"/>
                  <a:ext cx="1152" cy="115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2" name="Text Box 136"/>
                <p:cNvSpPr txBox="1">
                  <a:spLocks noChangeArrowheads="1"/>
                </p:cNvSpPr>
                <p:nvPr/>
              </p:nvSpPr>
              <p:spPr bwMode="auto">
                <a:xfrm>
                  <a:off x="3362" y="4104"/>
                  <a:ext cx="1904" cy="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a:defRPr sz="2000">
                      <a:solidFill>
                        <a:schemeClr val="tx1"/>
                      </a:solidFill>
                      <a:latin typeface="Times New Roman" charset="0"/>
                      <a:ea typeface="ＭＳ Ｐゴシック" charset="0"/>
                    </a:defRPr>
                  </a:lvl6pPr>
                  <a:lvl7pPr>
                    <a:defRPr sz="2000">
                      <a:solidFill>
                        <a:schemeClr val="tx1"/>
                      </a:solidFill>
                      <a:latin typeface="Times New Roman" charset="0"/>
                      <a:ea typeface="ＭＳ Ｐゴシック" charset="0"/>
                    </a:defRPr>
                  </a:lvl7pPr>
                  <a:lvl8pPr>
                    <a:defRPr sz="2000">
                      <a:solidFill>
                        <a:schemeClr val="tx1"/>
                      </a:solidFill>
                      <a:latin typeface="Times New Roman" charset="0"/>
                      <a:ea typeface="ＭＳ Ｐゴシック" charset="0"/>
                    </a:defRPr>
                  </a:lvl8pPr>
                  <a:lvl9pPr>
                    <a:defRPr sz="2000">
                      <a:solidFill>
                        <a:schemeClr val="tx1"/>
                      </a:solidFill>
                      <a:latin typeface="Times New Roman" charset="0"/>
                      <a:ea typeface="ＭＳ Ｐゴシック" charset="0"/>
                    </a:defRPr>
                  </a:lvl9pPr>
                </a:lstStyle>
                <a:p>
                  <a:pPr algn="ctr"/>
                  <a:r>
                    <a:rPr lang="en-US" sz="1400" b="1" dirty="0" smtClean="0">
                      <a:solidFill>
                        <a:srgbClr val="000000"/>
                      </a:solidFill>
                      <a:latin typeface="Arial" charset="0"/>
                    </a:rPr>
                    <a:t>Using direct </a:t>
                  </a:r>
                  <a:r>
                    <a:rPr lang="en-US" sz="1400" b="1" dirty="0">
                      <a:solidFill>
                        <a:srgbClr val="000000"/>
                      </a:solidFill>
                      <a:latin typeface="Arial" charset="0"/>
                    </a:rPr>
                    <a:t>+ </a:t>
                  </a:r>
                  <a:r>
                    <a:rPr lang="en-US" sz="1400" b="1" dirty="0" smtClean="0">
                      <a:solidFill>
                        <a:srgbClr val="000000"/>
                      </a:solidFill>
                      <a:latin typeface="Arial" charset="0"/>
                    </a:rPr>
                    <a:t>indirect </a:t>
                  </a:r>
                  <a:r>
                    <a:rPr lang="en-US" sz="1400" b="1" dirty="0">
                      <a:solidFill>
                        <a:srgbClr val="000000"/>
                      </a:solidFill>
                      <a:latin typeface="Arial" charset="0"/>
                    </a:rPr>
                    <a:t>data</a:t>
                  </a:r>
                </a:p>
              </p:txBody>
            </p:sp>
            <p:sp>
              <p:nvSpPr>
                <p:cNvPr id="73" name="Text Box 154"/>
                <p:cNvSpPr txBox="1">
                  <a:spLocks noChangeArrowheads="1"/>
                </p:cNvSpPr>
                <p:nvPr/>
              </p:nvSpPr>
              <p:spPr bwMode="auto">
                <a:xfrm>
                  <a:off x="3675" y="3953"/>
                  <a:ext cx="368"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a:defRPr sz="2000">
                      <a:solidFill>
                        <a:schemeClr val="tx1"/>
                      </a:solidFill>
                      <a:latin typeface="Times New Roman" charset="0"/>
                      <a:ea typeface="ＭＳ Ｐゴシック" charset="0"/>
                    </a:defRPr>
                  </a:lvl6pPr>
                  <a:lvl7pPr>
                    <a:defRPr sz="2000">
                      <a:solidFill>
                        <a:schemeClr val="tx1"/>
                      </a:solidFill>
                      <a:latin typeface="Times New Roman" charset="0"/>
                      <a:ea typeface="ＭＳ Ｐゴシック" charset="0"/>
                    </a:defRPr>
                  </a:lvl7pPr>
                  <a:lvl8pPr>
                    <a:defRPr sz="2000">
                      <a:solidFill>
                        <a:schemeClr val="tx1"/>
                      </a:solidFill>
                      <a:latin typeface="Times New Roman" charset="0"/>
                      <a:ea typeface="ＭＳ Ｐゴシック" charset="0"/>
                    </a:defRPr>
                  </a:lvl8pPr>
                  <a:lvl9pPr>
                    <a:defRPr sz="2000">
                      <a:solidFill>
                        <a:schemeClr val="tx1"/>
                      </a:solidFill>
                      <a:latin typeface="Times New Roman" charset="0"/>
                      <a:ea typeface="ＭＳ Ｐゴシック" charset="0"/>
                    </a:defRPr>
                  </a:lvl9pPr>
                </a:lstStyle>
                <a:p>
                  <a:pPr algn="ctr"/>
                  <a:r>
                    <a:rPr lang="en-US" sz="800" b="1">
                      <a:solidFill>
                        <a:srgbClr val="000000"/>
                      </a:solidFill>
                      <a:latin typeface="Arial" charset="0"/>
                    </a:rPr>
                    <a:t>100x100</a:t>
                  </a:r>
                </a:p>
              </p:txBody>
            </p:sp>
          </p:grpSp>
          <p:grpSp>
            <p:nvGrpSpPr>
              <p:cNvPr id="65" name="Group 162"/>
              <p:cNvGrpSpPr>
                <a:grpSpLocks/>
              </p:cNvGrpSpPr>
              <p:nvPr/>
            </p:nvGrpSpPr>
            <p:grpSpPr bwMode="auto">
              <a:xfrm>
                <a:off x="3538" y="823"/>
                <a:ext cx="1573" cy="1732"/>
                <a:chOff x="3538" y="823"/>
                <a:chExt cx="1573" cy="1732"/>
              </a:xfrm>
            </p:grpSpPr>
            <p:pic>
              <p:nvPicPr>
                <p:cNvPr id="66" name="Picture 127"/>
                <p:cNvPicPr>
                  <a:picLocks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722" y="1128"/>
                  <a:ext cx="1152" cy="115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7" name="Text Box 130"/>
                <p:cNvSpPr txBox="1">
                  <a:spLocks noChangeArrowheads="1"/>
                </p:cNvSpPr>
                <p:nvPr/>
              </p:nvSpPr>
              <p:spPr bwMode="auto">
                <a:xfrm>
                  <a:off x="3667" y="823"/>
                  <a:ext cx="121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a:defRPr sz="2000">
                      <a:solidFill>
                        <a:schemeClr val="tx1"/>
                      </a:solidFill>
                      <a:latin typeface="Times New Roman" charset="0"/>
                      <a:ea typeface="ＭＳ Ｐゴシック" charset="0"/>
                    </a:defRPr>
                  </a:lvl6pPr>
                  <a:lvl7pPr>
                    <a:defRPr sz="2000">
                      <a:solidFill>
                        <a:schemeClr val="tx1"/>
                      </a:solidFill>
                      <a:latin typeface="Times New Roman" charset="0"/>
                      <a:ea typeface="ＭＳ Ｐゴシック" charset="0"/>
                    </a:defRPr>
                  </a:lvl7pPr>
                  <a:lvl8pPr>
                    <a:defRPr sz="2000">
                      <a:solidFill>
                        <a:schemeClr val="tx1"/>
                      </a:solidFill>
                      <a:latin typeface="Times New Roman" charset="0"/>
                      <a:ea typeface="ＭＳ Ｐゴシック" charset="0"/>
                    </a:defRPr>
                  </a:lvl8pPr>
                  <a:lvl9pPr>
                    <a:defRPr sz="2000">
                      <a:solidFill>
                        <a:schemeClr val="tx1"/>
                      </a:solidFill>
                      <a:latin typeface="Times New Roman" charset="0"/>
                      <a:ea typeface="ＭＳ Ｐゴシック" charset="0"/>
                    </a:defRPr>
                  </a:lvl9pPr>
                </a:lstStyle>
                <a:p>
                  <a:pPr algn="ctr"/>
                  <a:r>
                    <a:rPr lang="en-US" sz="1600" b="1" dirty="0">
                      <a:solidFill>
                        <a:srgbClr val="000000"/>
                      </a:solidFill>
                      <a:latin typeface="Arial" charset="0"/>
                    </a:rPr>
                    <a:t>optimal estimates</a:t>
                  </a:r>
                </a:p>
              </p:txBody>
            </p:sp>
            <p:sp>
              <p:nvSpPr>
                <p:cNvPr id="68" name="Text Box 135"/>
                <p:cNvSpPr txBox="1">
                  <a:spLocks noChangeArrowheads="1"/>
                </p:cNvSpPr>
                <p:nvPr/>
              </p:nvSpPr>
              <p:spPr bwMode="auto">
                <a:xfrm>
                  <a:off x="3538" y="2280"/>
                  <a:ext cx="1573" cy="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a:defRPr sz="2000">
                      <a:solidFill>
                        <a:schemeClr val="tx1"/>
                      </a:solidFill>
                      <a:latin typeface="Times New Roman" charset="0"/>
                      <a:ea typeface="ＭＳ Ｐゴシック" charset="0"/>
                    </a:defRPr>
                  </a:lvl6pPr>
                  <a:lvl7pPr>
                    <a:defRPr sz="2000">
                      <a:solidFill>
                        <a:schemeClr val="tx1"/>
                      </a:solidFill>
                      <a:latin typeface="Times New Roman" charset="0"/>
                      <a:ea typeface="ＭＳ Ｐゴシック" charset="0"/>
                    </a:defRPr>
                  </a:lvl7pPr>
                  <a:lvl8pPr>
                    <a:defRPr sz="2000">
                      <a:solidFill>
                        <a:schemeClr val="tx1"/>
                      </a:solidFill>
                      <a:latin typeface="Times New Roman" charset="0"/>
                      <a:ea typeface="ＭＳ Ｐゴシック" charset="0"/>
                    </a:defRPr>
                  </a:lvl8pPr>
                  <a:lvl9pPr>
                    <a:defRPr sz="2000">
                      <a:solidFill>
                        <a:schemeClr val="tx1"/>
                      </a:solidFill>
                      <a:latin typeface="Times New Roman" charset="0"/>
                      <a:ea typeface="ＭＳ Ｐゴシック" charset="0"/>
                    </a:defRPr>
                  </a:lvl9pPr>
                </a:lstStyle>
                <a:p>
                  <a:pPr algn="ctr"/>
                  <a:r>
                    <a:rPr lang="en-US" sz="1400" b="1" dirty="0" smtClean="0">
                      <a:solidFill>
                        <a:srgbClr val="000000"/>
                      </a:solidFill>
                      <a:latin typeface="Arial" charset="0"/>
                    </a:rPr>
                    <a:t>Using direct </a:t>
                  </a:r>
                  <a:r>
                    <a:rPr lang="en-US" sz="1400" b="1" dirty="0">
                      <a:solidFill>
                        <a:srgbClr val="000000"/>
                      </a:solidFill>
                      <a:latin typeface="Arial" charset="0"/>
                    </a:rPr>
                    <a:t>data only</a:t>
                  </a:r>
                </a:p>
              </p:txBody>
            </p:sp>
            <p:sp>
              <p:nvSpPr>
                <p:cNvPr id="69" name="Text Box 156"/>
                <p:cNvSpPr txBox="1">
                  <a:spLocks noChangeArrowheads="1"/>
                </p:cNvSpPr>
                <p:nvPr/>
              </p:nvSpPr>
              <p:spPr bwMode="auto">
                <a:xfrm>
                  <a:off x="3675" y="2139"/>
                  <a:ext cx="368"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a:defRPr sz="2000">
                      <a:solidFill>
                        <a:schemeClr val="tx1"/>
                      </a:solidFill>
                      <a:latin typeface="Times New Roman" charset="0"/>
                      <a:ea typeface="ＭＳ Ｐゴシック" charset="0"/>
                    </a:defRPr>
                  </a:lvl6pPr>
                  <a:lvl7pPr>
                    <a:defRPr sz="2000">
                      <a:solidFill>
                        <a:schemeClr val="tx1"/>
                      </a:solidFill>
                      <a:latin typeface="Times New Roman" charset="0"/>
                      <a:ea typeface="ＭＳ Ｐゴシック" charset="0"/>
                    </a:defRPr>
                  </a:lvl7pPr>
                  <a:lvl8pPr>
                    <a:defRPr sz="2000">
                      <a:solidFill>
                        <a:schemeClr val="tx1"/>
                      </a:solidFill>
                      <a:latin typeface="Times New Roman" charset="0"/>
                      <a:ea typeface="ＭＳ Ｐゴシック" charset="0"/>
                    </a:defRPr>
                  </a:lvl8pPr>
                  <a:lvl9pPr>
                    <a:defRPr sz="2000">
                      <a:solidFill>
                        <a:schemeClr val="tx1"/>
                      </a:solidFill>
                      <a:latin typeface="Times New Roman" charset="0"/>
                      <a:ea typeface="ＭＳ Ｐゴシック" charset="0"/>
                    </a:defRPr>
                  </a:lvl9pPr>
                </a:lstStyle>
                <a:p>
                  <a:pPr algn="ctr"/>
                  <a:r>
                    <a:rPr lang="en-US" sz="800" b="1">
                      <a:solidFill>
                        <a:srgbClr val="000000"/>
                      </a:solidFill>
                      <a:latin typeface="Arial" charset="0"/>
                    </a:rPr>
                    <a:t>100x100</a:t>
                  </a:r>
                </a:p>
              </p:txBody>
            </p:sp>
          </p:grpSp>
        </p:grpSp>
        <p:grpSp>
          <p:nvGrpSpPr>
            <p:cNvPr id="44" name="Group 160"/>
            <p:cNvGrpSpPr>
              <a:grpSpLocks/>
            </p:cNvGrpSpPr>
            <p:nvPr/>
          </p:nvGrpSpPr>
          <p:grpSpPr bwMode="auto">
            <a:xfrm>
              <a:off x="398443" y="4780194"/>
              <a:ext cx="1988634" cy="1869313"/>
              <a:chOff x="493" y="2617"/>
              <a:chExt cx="1518" cy="1669"/>
            </a:xfrm>
          </p:grpSpPr>
          <p:pic>
            <p:nvPicPr>
              <p:cNvPr id="59" name="Picture 118"/>
              <p:cNvPicPr>
                <a:picLocks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64" y="2942"/>
                <a:ext cx="1152" cy="115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0" name="Text Box 126"/>
              <p:cNvSpPr txBox="1">
                <a:spLocks noChangeArrowheads="1"/>
              </p:cNvSpPr>
              <p:nvPr/>
            </p:nvSpPr>
            <p:spPr bwMode="auto">
              <a:xfrm>
                <a:off x="493" y="2617"/>
                <a:ext cx="151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a:defRPr sz="2000">
                    <a:solidFill>
                      <a:schemeClr val="tx1"/>
                    </a:solidFill>
                    <a:latin typeface="Times New Roman" charset="0"/>
                    <a:ea typeface="ＭＳ Ｐゴシック" charset="0"/>
                  </a:defRPr>
                </a:lvl6pPr>
                <a:lvl7pPr>
                  <a:defRPr sz="2000">
                    <a:solidFill>
                      <a:schemeClr val="tx1"/>
                    </a:solidFill>
                    <a:latin typeface="Times New Roman" charset="0"/>
                    <a:ea typeface="ＭＳ Ｐゴシック" charset="0"/>
                  </a:defRPr>
                </a:lvl7pPr>
                <a:lvl8pPr>
                  <a:defRPr sz="2000">
                    <a:solidFill>
                      <a:schemeClr val="tx1"/>
                    </a:solidFill>
                    <a:latin typeface="Times New Roman" charset="0"/>
                    <a:ea typeface="ＭＳ Ｐゴシック" charset="0"/>
                  </a:defRPr>
                </a:lvl8pPr>
                <a:lvl9pPr>
                  <a:defRPr sz="2000">
                    <a:solidFill>
                      <a:schemeClr val="tx1"/>
                    </a:solidFill>
                    <a:latin typeface="Times New Roman" charset="0"/>
                    <a:ea typeface="ＭＳ Ｐゴシック" charset="0"/>
                  </a:defRPr>
                </a:lvl9pPr>
              </a:lstStyle>
              <a:p>
                <a:pPr algn="ctr"/>
                <a:r>
                  <a:rPr lang="en-US" sz="1600" b="1" dirty="0">
                    <a:solidFill>
                      <a:srgbClr val="000000"/>
                    </a:solidFill>
                    <a:latin typeface="Arial" charset="0"/>
                  </a:rPr>
                  <a:t>indirect measurements</a:t>
                </a:r>
              </a:p>
            </p:txBody>
          </p:sp>
          <p:sp>
            <p:nvSpPr>
              <p:cNvPr id="62" name="Text Box 143"/>
              <p:cNvSpPr txBox="1">
                <a:spLocks noChangeArrowheads="1"/>
              </p:cNvSpPr>
              <p:nvPr/>
            </p:nvSpPr>
            <p:spPr bwMode="auto">
              <a:xfrm>
                <a:off x="935" y="4094"/>
                <a:ext cx="64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a:defRPr sz="2000">
                    <a:solidFill>
                      <a:schemeClr val="tx1"/>
                    </a:solidFill>
                    <a:latin typeface="Times New Roman" charset="0"/>
                    <a:ea typeface="ＭＳ Ｐゴシック" charset="0"/>
                  </a:defRPr>
                </a:lvl6pPr>
                <a:lvl7pPr>
                  <a:defRPr sz="2000">
                    <a:solidFill>
                      <a:schemeClr val="tx1"/>
                    </a:solidFill>
                    <a:latin typeface="Times New Roman" charset="0"/>
                    <a:ea typeface="ＭＳ Ｐゴシック" charset="0"/>
                  </a:defRPr>
                </a:lvl7pPr>
                <a:lvl8pPr>
                  <a:defRPr sz="2000">
                    <a:solidFill>
                      <a:schemeClr val="tx1"/>
                    </a:solidFill>
                    <a:latin typeface="Times New Roman" charset="0"/>
                    <a:ea typeface="ＭＳ Ｐゴシック" charset="0"/>
                  </a:defRPr>
                </a:lvl8pPr>
                <a:lvl9pPr>
                  <a:defRPr sz="2000">
                    <a:solidFill>
                      <a:schemeClr val="tx1"/>
                    </a:solidFill>
                    <a:latin typeface="Times New Roman" charset="0"/>
                    <a:ea typeface="ＭＳ Ｐゴシック" charset="0"/>
                  </a:defRPr>
                </a:lvl9pPr>
              </a:lstStyle>
              <a:p>
                <a:pPr algn="ctr"/>
                <a:r>
                  <a:rPr lang="en-US" sz="1400" b="1">
                    <a:solidFill>
                      <a:srgbClr val="000000"/>
                    </a:solidFill>
                    <a:latin typeface="Arial" charset="0"/>
                  </a:rPr>
                  <a:t>abundant </a:t>
                </a:r>
              </a:p>
            </p:txBody>
          </p:sp>
          <p:sp>
            <p:nvSpPr>
              <p:cNvPr id="63" name="Text Box 157"/>
              <p:cNvSpPr txBox="1">
                <a:spLocks noChangeArrowheads="1"/>
              </p:cNvSpPr>
              <p:nvPr/>
            </p:nvSpPr>
            <p:spPr bwMode="auto">
              <a:xfrm>
                <a:off x="638" y="3953"/>
                <a:ext cx="368"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a:defRPr sz="2000">
                    <a:solidFill>
                      <a:schemeClr val="tx1"/>
                    </a:solidFill>
                    <a:latin typeface="Times New Roman" charset="0"/>
                    <a:ea typeface="ＭＳ Ｐゴシック" charset="0"/>
                  </a:defRPr>
                </a:lvl6pPr>
                <a:lvl7pPr>
                  <a:defRPr sz="2000">
                    <a:solidFill>
                      <a:schemeClr val="tx1"/>
                    </a:solidFill>
                    <a:latin typeface="Times New Roman" charset="0"/>
                    <a:ea typeface="ＭＳ Ｐゴシック" charset="0"/>
                  </a:defRPr>
                </a:lvl7pPr>
                <a:lvl8pPr>
                  <a:defRPr sz="2000">
                    <a:solidFill>
                      <a:schemeClr val="tx1"/>
                    </a:solidFill>
                    <a:latin typeface="Times New Roman" charset="0"/>
                    <a:ea typeface="ＭＳ Ｐゴシック" charset="0"/>
                  </a:defRPr>
                </a:lvl8pPr>
                <a:lvl9pPr>
                  <a:defRPr sz="2000">
                    <a:solidFill>
                      <a:schemeClr val="tx1"/>
                    </a:solidFill>
                    <a:latin typeface="Times New Roman" charset="0"/>
                    <a:ea typeface="ＭＳ Ｐゴシック" charset="0"/>
                  </a:defRPr>
                </a:lvl9pPr>
              </a:lstStyle>
              <a:p>
                <a:pPr algn="ctr"/>
                <a:r>
                  <a:rPr lang="en-US" sz="800" b="1">
                    <a:solidFill>
                      <a:srgbClr val="000000"/>
                    </a:solidFill>
                    <a:latin typeface="Arial" charset="0"/>
                  </a:rPr>
                  <a:t>100x100</a:t>
                </a:r>
              </a:p>
            </p:txBody>
          </p:sp>
        </p:grpSp>
        <p:grpSp>
          <p:nvGrpSpPr>
            <p:cNvPr id="45" name="Group 159"/>
            <p:cNvGrpSpPr>
              <a:grpSpLocks/>
            </p:cNvGrpSpPr>
            <p:nvPr/>
          </p:nvGrpSpPr>
          <p:grpSpPr bwMode="auto">
            <a:xfrm>
              <a:off x="487524" y="2728811"/>
              <a:ext cx="2020074" cy="1871554"/>
              <a:chOff x="561" y="793"/>
              <a:chExt cx="1542" cy="1671"/>
            </a:xfrm>
          </p:grpSpPr>
          <p:pic>
            <p:nvPicPr>
              <p:cNvPr id="50" name="Picture 119"/>
              <p:cNvPicPr>
                <a:picLocks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64" y="1118"/>
                <a:ext cx="1152" cy="1152"/>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51" name="Text Box 122"/>
              <p:cNvSpPr txBox="1">
                <a:spLocks noChangeArrowheads="1"/>
              </p:cNvSpPr>
              <p:nvPr/>
            </p:nvSpPr>
            <p:spPr bwMode="auto">
              <a:xfrm>
                <a:off x="561" y="793"/>
                <a:ext cx="140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a:defRPr sz="2000">
                    <a:solidFill>
                      <a:schemeClr val="tx1"/>
                    </a:solidFill>
                    <a:latin typeface="Times New Roman" charset="0"/>
                    <a:ea typeface="ＭＳ Ｐゴシック" charset="0"/>
                  </a:defRPr>
                </a:lvl6pPr>
                <a:lvl7pPr>
                  <a:defRPr sz="2000">
                    <a:solidFill>
                      <a:schemeClr val="tx1"/>
                    </a:solidFill>
                    <a:latin typeface="Times New Roman" charset="0"/>
                    <a:ea typeface="ＭＳ Ｐゴシック" charset="0"/>
                  </a:defRPr>
                </a:lvl7pPr>
                <a:lvl8pPr>
                  <a:defRPr sz="2000">
                    <a:solidFill>
                      <a:schemeClr val="tx1"/>
                    </a:solidFill>
                    <a:latin typeface="Times New Roman" charset="0"/>
                    <a:ea typeface="ＭＳ Ｐゴシック" charset="0"/>
                  </a:defRPr>
                </a:lvl8pPr>
                <a:lvl9pPr>
                  <a:defRPr sz="2000">
                    <a:solidFill>
                      <a:schemeClr val="tx1"/>
                    </a:solidFill>
                    <a:latin typeface="Times New Roman" charset="0"/>
                    <a:ea typeface="ＭＳ Ｐゴシック" charset="0"/>
                  </a:defRPr>
                </a:lvl9pPr>
              </a:lstStyle>
              <a:p>
                <a:pPr algn="ctr"/>
                <a:r>
                  <a:rPr lang="en-US" sz="1600" b="1" dirty="0">
                    <a:solidFill>
                      <a:srgbClr val="000000"/>
                    </a:solidFill>
                    <a:latin typeface="Arial" charset="0"/>
                  </a:rPr>
                  <a:t>direct measurements</a:t>
                </a:r>
              </a:p>
            </p:txBody>
          </p:sp>
          <p:grpSp>
            <p:nvGrpSpPr>
              <p:cNvPr id="53" name="Group 138"/>
              <p:cNvGrpSpPr>
                <a:grpSpLocks/>
              </p:cNvGrpSpPr>
              <p:nvPr/>
            </p:nvGrpSpPr>
            <p:grpSpPr bwMode="auto">
              <a:xfrm>
                <a:off x="1876" y="1214"/>
                <a:ext cx="227" cy="933"/>
                <a:chOff x="3648" y="1269"/>
                <a:chExt cx="227" cy="933"/>
              </a:xfrm>
            </p:grpSpPr>
            <p:sp>
              <p:nvSpPr>
                <p:cNvPr id="56" name="Text Box 139"/>
                <p:cNvSpPr txBox="1">
                  <a:spLocks noChangeArrowheads="1"/>
                </p:cNvSpPr>
                <p:nvPr/>
              </p:nvSpPr>
              <p:spPr bwMode="auto">
                <a:xfrm>
                  <a:off x="3669" y="2048"/>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a:defRPr sz="2000">
                      <a:solidFill>
                        <a:schemeClr val="tx1"/>
                      </a:solidFill>
                      <a:latin typeface="Times New Roman" charset="0"/>
                      <a:ea typeface="ＭＳ Ｐゴシック" charset="0"/>
                    </a:defRPr>
                  </a:lvl6pPr>
                  <a:lvl7pPr>
                    <a:defRPr sz="2000">
                      <a:solidFill>
                        <a:schemeClr val="tx1"/>
                      </a:solidFill>
                      <a:latin typeface="Times New Roman" charset="0"/>
                      <a:ea typeface="ＭＳ Ｐゴシック" charset="0"/>
                    </a:defRPr>
                  </a:lvl7pPr>
                  <a:lvl8pPr>
                    <a:defRPr sz="2000">
                      <a:solidFill>
                        <a:schemeClr val="tx1"/>
                      </a:solidFill>
                      <a:latin typeface="Times New Roman" charset="0"/>
                      <a:ea typeface="ＭＳ Ｐゴシック" charset="0"/>
                    </a:defRPr>
                  </a:lvl8pPr>
                  <a:lvl9pPr>
                    <a:defRPr sz="2000">
                      <a:solidFill>
                        <a:schemeClr val="tx1"/>
                      </a:solidFill>
                      <a:latin typeface="Times New Roman" charset="0"/>
                      <a:ea typeface="ＭＳ Ｐゴシック" charset="0"/>
                    </a:defRPr>
                  </a:lvl9pPr>
                </a:lstStyle>
                <a:p>
                  <a:r>
                    <a:rPr lang="en-US" sz="1000" b="1">
                      <a:solidFill>
                        <a:srgbClr val="000000"/>
                      </a:solidFill>
                      <a:latin typeface="Arial" charset="0"/>
                    </a:rPr>
                    <a:t>0</a:t>
                  </a:r>
                </a:p>
              </p:txBody>
            </p:sp>
            <p:sp>
              <p:nvSpPr>
                <p:cNvPr id="57" name="Text Box 140"/>
                <p:cNvSpPr txBox="1">
                  <a:spLocks noChangeArrowheads="1"/>
                </p:cNvSpPr>
                <p:nvPr/>
              </p:nvSpPr>
              <p:spPr bwMode="auto">
                <a:xfrm>
                  <a:off x="3669" y="1269"/>
                  <a:ext cx="20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a:defRPr sz="2000">
                      <a:solidFill>
                        <a:schemeClr val="tx1"/>
                      </a:solidFill>
                      <a:latin typeface="Times New Roman" charset="0"/>
                      <a:ea typeface="ＭＳ Ｐゴシック" charset="0"/>
                    </a:defRPr>
                  </a:lvl6pPr>
                  <a:lvl7pPr>
                    <a:defRPr sz="2000">
                      <a:solidFill>
                        <a:schemeClr val="tx1"/>
                      </a:solidFill>
                      <a:latin typeface="Times New Roman" charset="0"/>
                      <a:ea typeface="ＭＳ Ｐゴシック" charset="0"/>
                    </a:defRPr>
                  </a:lvl7pPr>
                  <a:lvl8pPr>
                    <a:defRPr sz="2000">
                      <a:solidFill>
                        <a:schemeClr val="tx1"/>
                      </a:solidFill>
                      <a:latin typeface="Times New Roman" charset="0"/>
                      <a:ea typeface="ＭＳ Ｐゴシック" charset="0"/>
                    </a:defRPr>
                  </a:lvl8pPr>
                  <a:lvl9pPr>
                    <a:defRPr sz="2000">
                      <a:solidFill>
                        <a:schemeClr val="tx1"/>
                      </a:solidFill>
                      <a:latin typeface="Times New Roman" charset="0"/>
                      <a:ea typeface="ＭＳ Ｐゴシック" charset="0"/>
                    </a:defRPr>
                  </a:lvl9pPr>
                </a:lstStyle>
                <a:p>
                  <a:r>
                    <a:rPr lang="en-US" sz="1000" b="1">
                      <a:solidFill>
                        <a:srgbClr val="000000"/>
                      </a:solidFill>
                      <a:latin typeface="Arial" charset="0"/>
                    </a:rPr>
                    <a:t>10</a:t>
                  </a:r>
                </a:p>
              </p:txBody>
            </p:sp>
            <p:pic>
              <p:nvPicPr>
                <p:cNvPr id="58" name="Picture 141" descr="C:\MATLABR11\work\legend_ver.jp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flipH="1">
                  <a:off x="3648" y="1344"/>
                  <a:ext cx="48" cy="80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54" name="Text Box 142"/>
              <p:cNvSpPr txBox="1">
                <a:spLocks noChangeArrowheads="1"/>
              </p:cNvSpPr>
              <p:nvPr/>
            </p:nvSpPr>
            <p:spPr bwMode="auto">
              <a:xfrm>
                <a:off x="1003" y="2270"/>
                <a:ext cx="48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a:defRPr sz="2000">
                    <a:solidFill>
                      <a:schemeClr val="tx1"/>
                    </a:solidFill>
                    <a:latin typeface="Times New Roman" charset="0"/>
                    <a:ea typeface="ＭＳ Ｐゴシック" charset="0"/>
                  </a:defRPr>
                </a:lvl6pPr>
                <a:lvl7pPr>
                  <a:defRPr sz="2000">
                    <a:solidFill>
                      <a:schemeClr val="tx1"/>
                    </a:solidFill>
                    <a:latin typeface="Times New Roman" charset="0"/>
                    <a:ea typeface="ＭＳ Ｐゴシック" charset="0"/>
                  </a:defRPr>
                </a:lvl7pPr>
                <a:lvl8pPr>
                  <a:defRPr sz="2000">
                    <a:solidFill>
                      <a:schemeClr val="tx1"/>
                    </a:solidFill>
                    <a:latin typeface="Times New Roman" charset="0"/>
                    <a:ea typeface="ＭＳ Ｐゴシック" charset="0"/>
                  </a:defRPr>
                </a:lvl8pPr>
                <a:lvl9pPr>
                  <a:defRPr sz="2000">
                    <a:solidFill>
                      <a:schemeClr val="tx1"/>
                    </a:solidFill>
                    <a:latin typeface="Times New Roman" charset="0"/>
                    <a:ea typeface="ＭＳ Ｐゴシック" charset="0"/>
                  </a:defRPr>
                </a:lvl9pPr>
              </a:lstStyle>
              <a:p>
                <a:pPr algn="ctr"/>
                <a:r>
                  <a:rPr lang="en-US" sz="1400" b="1">
                    <a:solidFill>
                      <a:srgbClr val="000000"/>
                    </a:solidFill>
                    <a:latin typeface="Arial" charset="0"/>
                  </a:rPr>
                  <a:t>sparse</a:t>
                </a:r>
              </a:p>
            </p:txBody>
          </p:sp>
        </p:grpSp>
        <p:pic>
          <p:nvPicPr>
            <p:cNvPr id="46" name="Picture 34"/>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052214" y="3092817"/>
              <a:ext cx="2031866" cy="1307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7" name="Picture 35"/>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052214" y="5133494"/>
              <a:ext cx="1528812" cy="1307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8" name="Rectangle 3"/>
            <p:cNvSpPr>
              <a:spLocks noChangeArrowheads="1"/>
            </p:cNvSpPr>
            <p:nvPr/>
          </p:nvSpPr>
          <p:spPr bwMode="auto">
            <a:xfrm>
              <a:off x="6343073" y="2741946"/>
              <a:ext cx="964028" cy="23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600" b="1" dirty="0">
                  <a:solidFill>
                    <a:srgbClr val="000000"/>
                  </a:solidFill>
                </a:rPr>
                <a:t>uncertainty</a:t>
              </a:r>
            </a:p>
          </p:txBody>
        </p:sp>
        <p:sp>
          <p:nvSpPr>
            <p:cNvPr id="49" name="Rectangle 36"/>
            <p:cNvSpPr>
              <a:spLocks noChangeArrowheads="1"/>
            </p:cNvSpPr>
            <p:nvPr/>
          </p:nvSpPr>
          <p:spPr bwMode="auto">
            <a:xfrm>
              <a:off x="6289362" y="4831184"/>
              <a:ext cx="964028" cy="23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600" b="1" dirty="0">
                  <a:solidFill>
                    <a:srgbClr val="000000"/>
                  </a:solidFill>
                </a:rPr>
                <a:t>uncertainty</a:t>
              </a:r>
            </a:p>
          </p:txBody>
        </p:sp>
      </p:grpSp>
    </p:spTree>
    <p:extLst>
      <p:ext uri="{BB962C8B-B14F-4D97-AF65-F5344CB8AC3E}">
        <p14:creationId xmlns:p14="http://schemas.microsoft.com/office/powerpoint/2010/main" val="135339078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492221"/>
            <a:ext cx="8907670" cy="1143000"/>
          </a:xfrm>
        </p:spPr>
        <p:txBody>
          <a:bodyPr>
            <a:normAutofit/>
          </a:bodyPr>
          <a:lstStyle/>
          <a:p>
            <a:r>
              <a:rPr lang="en-US" dirty="0" smtClean="0"/>
              <a:t>Landsat 5 </a:t>
            </a:r>
            <a:r>
              <a:rPr lang="en-US" dirty="0"/>
              <a:t>Kelp Forest </a:t>
            </a:r>
            <a:r>
              <a:rPr lang="en-US" dirty="0" smtClean="0"/>
              <a:t>Biomass</a:t>
            </a:r>
            <a:endParaRPr lang="en-US" dirty="0"/>
          </a:p>
        </p:txBody>
      </p:sp>
      <p:pic>
        <p:nvPicPr>
          <p:cNvPr id="4" name="Picture 3"/>
          <p:cNvPicPr>
            <a:picLocks noChangeAspect="1"/>
          </p:cNvPicPr>
          <p:nvPr/>
        </p:nvPicPr>
        <p:blipFill>
          <a:blip r:embed="rId3"/>
          <a:stretch>
            <a:fillRect/>
          </a:stretch>
        </p:blipFill>
        <p:spPr>
          <a:xfrm>
            <a:off x="469274" y="2294465"/>
            <a:ext cx="8141327" cy="3522135"/>
          </a:xfrm>
          <a:prstGeom prst="rect">
            <a:avLst/>
          </a:prstGeom>
        </p:spPr>
      </p:pic>
    </p:spTree>
    <p:extLst>
      <p:ext uri="{BB962C8B-B14F-4D97-AF65-F5344CB8AC3E}">
        <p14:creationId xmlns:p14="http://schemas.microsoft.com/office/powerpoint/2010/main" val="310806743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024476" y="872022"/>
            <a:ext cx="7001924" cy="2468078"/>
            <a:chOff x="745076" y="745022"/>
            <a:chExt cx="5634449" cy="1223044"/>
          </a:xfrm>
        </p:grpSpPr>
        <p:pic>
          <p:nvPicPr>
            <p:cNvPr id="38" name="Picture 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076" y="745022"/>
              <a:ext cx="5372841" cy="1208668"/>
            </a:xfrm>
            <a:prstGeom prst="rect">
              <a:avLst/>
            </a:prstGeom>
          </p:spPr>
        </p:pic>
        <p:sp>
          <p:nvSpPr>
            <p:cNvPr id="43" name="Rectangle 42"/>
            <p:cNvSpPr/>
            <p:nvPr/>
          </p:nvSpPr>
          <p:spPr>
            <a:xfrm>
              <a:off x="1320799" y="1922347"/>
              <a:ext cx="4258733" cy="4571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Box 43"/>
            <p:cNvSpPr txBox="1"/>
            <p:nvPr/>
          </p:nvSpPr>
          <p:spPr>
            <a:xfrm rot="16200000" flipH="1">
              <a:off x="5649279" y="1218551"/>
              <a:ext cx="1198881" cy="261610"/>
            </a:xfrm>
            <a:prstGeom prst="rect">
              <a:avLst/>
            </a:prstGeom>
            <a:noFill/>
          </p:spPr>
          <p:txBody>
            <a:bodyPr wrap="square" rtlCol="0">
              <a:spAutoFit/>
            </a:bodyPr>
            <a:lstStyle/>
            <a:p>
              <a:pPr algn="ctr"/>
              <a:r>
                <a:rPr lang="en-US" sz="1100" dirty="0" err="1" smtClean="0"/>
                <a:t>Chl:C</a:t>
              </a:r>
              <a:r>
                <a:rPr lang="en-US" sz="1100" dirty="0" smtClean="0"/>
                <a:t> (mg mg</a:t>
              </a:r>
              <a:r>
                <a:rPr lang="en-US" sz="1100" baseline="30000" dirty="0" smtClean="0"/>
                <a:t>-1</a:t>
              </a:r>
              <a:r>
                <a:rPr lang="en-US" sz="1100" dirty="0" smtClean="0"/>
                <a:t>)</a:t>
              </a:r>
              <a:endParaRPr lang="en-US" sz="1100" dirty="0"/>
            </a:p>
          </p:txBody>
        </p:sp>
        <p:sp>
          <p:nvSpPr>
            <p:cNvPr id="49" name="TextBox 48"/>
            <p:cNvSpPr txBox="1"/>
            <p:nvPr/>
          </p:nvSpPr>
          <p:spPr>
            <a:xfrm>
              <a:off x="2040460" y="1007780"/>
              <a:ext cx="1016000" cy="338554"/>
            </a:xfrm>
            <a:prstGeom prst="rect">
              <a:avLst/>
            </a:prstGeom>
            <a:noFill/>
          </p:spPr>
          <p:txBody>
            <a:bodyPr wrap="square" rtlCol="0">
              <a:spAutoFit/>
            </a:bodyPr>
            <a:lstStyle/>
            <a:p>
              <a:r>
                <a:rPr lang="en-US" sz="1600" b="1" dirty="0" smtClean="0">
                  <a:ln w="18415" cmpd="sng">
                    <a:solidFill>
                      <a:schemeClr val="accent2">
                        <a:lumMod val="75000"/>
                      </a:schemeClr>
                    </a:solidFill>
                    <a:prstDash val="solid"/>
                  </a:ln>
                  <a:solidFill>
                    <a:srgbClr val="FFFFFF"/>
                  </a:solidFill>
                  <a:effectLst>
                    <a:outerShdw blurRad="63500" dir="3600000" algn="tl" rotWithShape="0">
                      <a:srgbClr val="000000">
                        <a:alpha val="70000"/>
                      </a:srgbClr>
                    </a:outerShdw>
                  </a:effectLst>
                </a:rPr>
                <a:t>UCSB</a:t>
              </a:r>
              <a:endParaRPr lang="en-US" sz="1600" b="1" dirty="0">
                <a:ln w="18415" cmpd="sng">
                  <a:solidFill>
                    <a:schemeClr val="accent2">
                      <a:lumMod val="75000"/>
                    </a:schemeClr>
                  </a:solidFill>
                  <a:prstDash val="solid"/>
                </a:ln>
                <a:solidFill>
                  <a:srgbClr val="FFFFFF"/>
                </a:solidFill>
                <a:effectLst>
                  <a:outerShdw blurRad="63500" dir="3600000" algn="tl" rotWithShape="0">
                    <a:srgbClr val="000000">
                      <a:alpha val="70000"/>
                    </a:srgbClr>
                  </a:outerShdw>
                </a:effectLst>
              </a:endParaRPr>
            </a:p>
          </p:txBody>
        </p:sp>
        <p:cxnSp>
          <p:nvCxnSpPr>
            <p:cNvPr id="51" name="Straight Connector 50"/>
            <p:cNvCxnSpPr/>
            <p:nvPr/>
          </p:nvCxnSpPr>
          <p:spPr>
            <a:xfrm>
              <a:off x="1638299" y="1324108"/>
              <a:ext cx="411219" cy="56558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2660651" y="1278466"/>
              <a:ext cx="1701791" cy="222896"/>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3" name="Picture 52" descr="Chls.pdf"/>
            <p:cNvPicPr>
              <a:picLocks noChangeAspect="1"/>
            </p:cNvPicPr>
            <p:nvPr/>
          </p:nvPicPr>
          <p:blipFill rotWithShape="1">
            <a:blip r:embed="rId3">
              <a:extLst>
                <a:ext uri="{28A0092B-C50C-407E-A947-70E740481C1C}">
                  <a14:useLocalDpi xmlns:a14="http://schemas.microsoft.com/office/drawing/2010/main" val="0"/>
                </a:ext>
              </a:extLst>
            </a:blip>
            <a:srcRect t="35668"/>
            <a:stretch/>
          </p:blipFill>
          <p:spPr>
            <a:xfrm>
              <a:off x="2058482" y="1509829"/>
              <a:ext cx="2301862" cy="371914"/>
            </a:xfrm>
            <a:prstGeom prst="rect">
              <a:avLst/>
            </a:prstGeom>
            <a:ln>
              <a:solidFill>
                <a:schemeClr val="bg1"/>
              </a:solidFill>
            </a:ln>
          </p:spPr>
        </p:pic>
      </p:grpSp>
      <p:grpSp>
        <p:nvGrpSpPr>
          <p:cNvPr id="13" name="Group 12"/>
          <p:cNvGrpSpPr/>
          <p:nvPr/>
        </p:nvGrpSpPr>
        <p:grpSpPr>
          <a:xfrm>
            <a:off x="1049874" y="3729140"/>
            <a:ext cx="7001926" cy="2849460"/>
            <a:chOff x="745075" y="2154340"/>
            <a:chExt cx="5634452" cy="1303932"/>
          </a:xfrm>
        </p:grpSpPr>
        <p:pic>
          <p:nvPicPr>
            <p:cNvPr id="39" name="Picture 3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075" y="2154340"/>
              <a:ext cx="5236625" cy="1303932"/>
            </a:xfrm>
            <a:prstGeom prst="rect">
              <a:avLst/>
            </a:prstGeom>
          </p:spPr>
        </p:pic>
        <p:sp>
          <p:nvSpPr>
            <p:cNvPr id="45" name="TextBox 44"/>
            <p:cNvSpPr txBox="1"/>
            <p:nvPr/>
          </p:nvSpPr>
          <p:spPr>
            <a:xfrm rot="16200000" flipH="1">
              <a:off x="5649281" y="2675501"/>
              <a:ext cx="1198881" cy="261610"/>
            </a:xfrm>
            <a:prstGeom prst="rect">
              <a:avLst/>
            </a:prstGeom>
            <a:noFill/>
          </p:spPr>
          <p:txBody>
            <a:bodyPr wrap="square" rtlCol="0">
              <a:spAutoFit/>
            </a:bodyPr>
            <a:lstStyle/>
            <a:p>
              <a:pPr algn="ctr"/>
              <a:r>
                <a:rPr lang="en-US" sz="1100" dirty="0" smtClean="0"/>
                <a:t>Depth (m)</a:t>
              </a:r>
              <a:endParaRPr lang="en-US" sz="1100" dirty="0"/>
            </a:p>
          </p:txBody>
        </p:sp>
        <p:sp>
          <p:nvSpPr>
            <p:cNvPr id="48" name="TextBox 47"/>
            <p:cNvSpPr txBox="1"/>
            <p:nvPr/>
          </p:nvSpPr>
          <p:spPr>
            <a:xfrm>
              <a:off x="1043515" y="2812451"/>
              <a:ext cx="1674283" cy="461665"/>
            </a:xfrm>
            <a:prstGeom prst="rect">
              <a:avLst/>
            </a:prstGeom>
            <a:noFill/>
          </p:spPr>
          <p:txBody>
            <a:bodyPr wrap="square" rtlCol="0">
              <a:spAutoFit/>
            </a:bodyPr>
            <a:lstStyle/>
            <a:p>
              <a:r>
                <a:rPr lang="en-US" sz="1200" dirty="0">
                  <a:solidFill>
                    <a:schemeClr val="bg1"/>
                  </a:solidFill>
                </a:rPr>
                <a:t>r</a:t>
              </a:r>
              <a:r>
                <a:rPr lang="en-US" sz="1200" dirty="0" smtClean="0">
                  <a:solidFill>
                    <a:schemeClr val="bg1"/>
                  </a:solidFill>
                </a:rPr>
                <a:t> = 0.41</a:t>
              </a:r>
            </a:p>
            <a:p>
              <a:r>
                <a:rPr lang="en-US" sz="1200" dirty="0" smtClean="0">
                  <a:solidFill>
                    <a:schemeClr val="bg1"/>
                  </a:solidFill>
                </a:rPr>
                <a:t>p &lt; 0.001 </a:t>
              </a:r>
              <a:endParaRPr lang="en-US" sz="1200" dirty="0">
                <a:solidFill>
                  <a:schemeClr val="bg1"/>
                </a:solidFill>
              </a:endParaRPr>
            </a:p>
          </p:txBody>
        </p:sp>
        <p:sp>
          <p:nvSpPr>
            <p:cNvPr id="50" name="Rectangle 49"/>
            <p:cNvSpPr/>
            <p:nvPr/>
          </p:nvSpPr>
          <p:spPr>
            <a:xfrm>
              <a:off x="1278464" y="3336418"/>
              <a:ext cx="4207935" cy="12185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4" name="Straight Connector 53"/>
            <p:cNvCxnSpPr/>
            <p:nvPr/>
          </p:nvCxnSpPr>
          <p:spPr>
            <a:xfrm>
              <a:off x="1640397" y="2725506"/>
              <a:ext cx="411219" cy="56558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2662749" y="2679864"/>
              <a:ext cx="1701791" cy="222896"/>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9" name="Picture 58" descr="Depths.eps"/>
            <p:cNvPicPr>
              <a:picLocks noChangeAspect="1"/>
            </p:cNvPicPr>
            <p:nvPr/>
          </p:nvPicPr>
          <p:blipFill rotWithShape="1">
            <a:blip r:embed="rId5">
              <a:extLst>
                <a:ext uri="{28A0092B-C50C-407E-A947-70E740481C1C}">
                  <a14:useLocalDpi xmlns:a14="http://schemas.microsoft.com/office/drawing/2010/main" val="0"/>
                </a:ext>
              </a:extLst>
            </a:blip>
            <a:srcRect l="13611" t="44624" r="9630" b="38867"/>
            <a:stretch/>
          </p:blipFill>
          <p:spPr>
            <a:xfrm>
              <a:off x="2058482" y="2913374"/>
              <a:ext cx="2311122" cy="371914"/>
            </a:xfrm>
            <a:prstGeom prst="rect">
              <a:avLst/>
            </a:prstGeom>
            <a:ln>
              <a:solidFill>
                <a:schemeClr val="bg1"/>
              </a:solidFill>
            </a:ln>
          </p:spPr>
        </p:pic>
      </p:grpSp>
      <p:sp>
        <p:nvSpPr>
          <p:cNvPr id="15" name="Rectangle 14"/>
          <p:cNvSpPr/>
          <p:nvPr/>
        </p:nvSpPr>
        <p:spPr>
          <a:xfrm>
            <a:off x="228600" y="3334435"/>
            <a:ext cx="9055100" cy="461665"/>
          </a:xfrm>
          <a:prstGeom prst="rect">
            <a:avLst/>
          </a:prstGeom>
        </p:spPr>
        <p:txBody>
          <a:bodyPr wrap="square">
            <a:spAutoFit/>
          </a:bodyPr>
          <a:lstStyle/>
          <a:p>
            <a:r>
              <a:rPr lang="en-US" sz="2400" dirty="0" smtClean="0"/>
              <a:t>Depth (NOAA </a:t>
            </a:r>
            <a:r>
              <a:rPr lang="en-US" sz="2400" dirty="0"/>
              <a:t>National Geophysical Data Center coastal relief </a:t>
            </a:r>
            <a:r>
              <a:rPr lang="en-US" sz="2400" dirty="0" smtClean="0"/>
              <a:t>model)</a:t>
            </a:r>
            <a:endParaRPr lang="en-US" sz="2400" dirty="0"/>
          </a:p>
        </p:txBody>
      </p:sp>
      <p:sp>
        <p:nvSpPr>
          <p:cNvPr id="83" name="Title 1"/>
          <p:cNvSpPr txBox="1">
            <a:spLocks/>
          </p:cNvSpPr>
          <p:nvPr/>
        </p:nvSpPr>
        <p:spPr>
          <a:xfrm>
            <a:off x="114300" y="-185112"/>
            <a:ext cx="890767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err="1" smtClean="0"/>
              <a:t>HyspIRI</a:t>
            </a:r>
            <a:r>
              <a:rPr lang="en-US" dirty="0" smtClean="0"/>
              <a:t> (AVIRIS) Kelp Forest Pigments</a:t>
            </a:r>
            <a:endParaRPr lang="en-US" dirty="0"/>
          </a:p>
        </p:txBody>
      </p:sp>
    </p:spTree>
    <p:extLst>
      <p:ext uri="{BB962C8B-B14F-4D97-AF65-F5344CB8AC3E}">
        <p14:creationId xmlns:p14="http://schemas.microsoft.com/office/powerpoint/2010/main" val="428506478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8592" y="258909"/>
            <a:ext cx="8564120" cy="954107"/>
          </a:xfrm>
          <a:prstGeom prst="rect">
            <a:avLst/>
          </a:prstGeom>
        </p:spPr>
        <p:txBody>
          <a:bodyPr wrap="square">
            <a:spAutoFit/>
          </a:bodyPr>
          <a:lstStyle/>
          <a:p>
            <a:pPr marL="342900" indent="-342900">
              <a:buAutoNum type="arabicPeriod"/>
            </a:pPr>
            <a:r>
              <a:rPr lang="en-US" sz="2800" dirty="0" smtClean="0"/>
              <a:t>Integrate </a:t>
            </a:r>
            <a:r>
              <a:rPr lang="en-US" sz="2800" dirty="0"/>
              <a:t>biodiversity data to enable inferences about regional </a:t>
            </a:r>
            <a:r>
              <a:rPr lang="en-US" sz="2800" dirty="0" smtClean="0"/>
              <a:t>biodiversity</a:t>
            </a:r>
          </a:p>
        </p:txBody>
      </p:sp>
      <p:sp>
        <p:nvSpPr>
          <p:cNvPr id="3" name="Rectangle 2"/>
          <p:cNvSpPr/>
          <p:nvPr/>
        </p:nvSpPr>
        <p:spPr>
          <a:xfrm>
            <a:off x="781780" y="1766469"/>
            <a:ext cx="7935306" cy="830997"/>
          </a:xfrm>
          <a:prstGeom prst="rect">
            <a:avLst/>
          </a:prstGeom>
        </p:spPr>
        <p:txBody>
          <a:bodyPr wrap="square">
            <a:spAutoFit/>
          </a:bodyPr>
          <a:lstStyle/>
          <a:p>
            <a:pPr algn="ctr"/>
            <a:r>
              <a:rPr lang="en-US" sz="2400" dirty="0" smtClean="0"/>
              <a:t>C) Collect additional data obtained from intensive sampling campaigns that are spatially distributed within habitats</a:t>
            </a:r>
          </a:p>
        </p:txBody>
      </p:sp>
      <p:sp>
        <p:nvSpPr>
          <p:cNvPr id="6" name="TextBox 5"/>
          <p:cNvSpPr txBox="1"/>
          <p:nvPr/>
        </p:nvSpPr>
        <p:spPr>
          <a:xfrm>
            <a:off x="3637256" y="1208241"/>
            <a:ext cx="1692841" cy="523220"/>
          </a:xfrm>
          <a:prstGeom prst="rect">
            <a:avLst/>
          </a:prstGeom>
          <a:noFill/>
        </p:spPr>
        <p:txBody>
          <a:bodyPr wrap="none" rtlCol="0">
            <a:spAutoFit/>
          </a:bodyPr>
          <a:lstStyle/>
          <a:p>
            <a:r>
              <a:rPr lang="en-US" sz="2800" dirty="0" smtClean="0"/>
              <a:t>Approach:</a:t>
            </a:r>
            <a:endParaRPr lang="en-US" sz="2800" dirty="0"/>
          </a:p>
        </p:txBody>
      </p:sp>
      <p:pic>
        <p:nvPicPr>
          <p:cNvPr id="5" name="Picture 10" descr="Fig1_site_map_no_vorticity_points.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70567" y="2827866"/>
            <a:ext cx="5735866" cy="3580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339078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131739" y="1331531"/>
            <a:ext cx="2513729" cy="523220"/>
          </a:xfrm>
          <a:prstGeom prst="rect">
            <a:avLst/>
          </a:prstGeom>
          <a:noFill/>
        </p:spPr>
        <p:txBody>
          <a:bodyPr wrap="none" rtlCol="0">
            <a:spAutoFit/>
          </a:bodyPr>
          <a:lstStyle/>
          <a:p>
            <a:r>
              <a:rPr lang="en-US" sz="2800" b="1" dirty="0" smtClean="0"/>
              <a:t>Optical Imaging</a:t>
            </a:r>
            <a:endParaRPr lang="en-US" sz="2800" b="1" dirty="0"/>
          </a:p>
        </p:txBody>
      </p:sp>
      <p:pic>
        <p:nvPicPr>
          <p:cNvPr id="16" name="Picture 15"/>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000237" y="2294464"/>
            <a:ext cx="2983830" cy="2342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986866" y="4874258"/>
            <a:ext cx="3217333" cy="1659639"/>
          </a:xfrm>
          <a:prstGeom prst="rect">
            <a:avLst/>
          </a:prstGeom>
        </p:spPr>
      </p:pic>
      <p:pic>
        <p:nvPicPr>
          <p:cNvPr id="5" name="Picture 4"/>
          <p:cNvPicPr>
            <a:picLocks noChangeAspect="1"/>
          </p:cNvPicPr>
          <p:nvPr/>
        </p:nvPicPr>
        <p:blipFill>
          <a:blip r:embed="rId5"/>
          <a:stretch>
            <a:fillRect/>
          </a:stretch>
        </p:blipFill>
        <p:spPr>
          <a:xfrm>
            <a:off x="580034" y="2294466"/>
            <a:ext cx="3733643" cy="4021667"/>
          </a:xfrm>
          <a:prstGeom prst="rect">
            <a:avLst/>
          </a:prstGeom>
        </p:spPr>
      </p:pic>
      <p:sp>
        <p:nvSpPr>
          <p:cNvPr id="12" name="Rectangle 11"/>
          <p:cNvSpPr/>
          <p:nvPr/>
        </p:nvSpPr>
        <p:spPr>
          <a:xfrm>
            <a:off x="127724" y="0"/>
            <a:ext cx="8813075" cy="954107"/>
          </a:xfrm>
          <a:prstGeom prst="rect">
            <a:avLst/>
          </a:prstGeom>
        </p:spPr>
        <p:txBody>
          <a:bodyPr wrap="square">
            <a:spAutoFit/>
          </a:bodyPr>
          <a:lstStyle/>
          <a:p>
            <a:r>
              <a:rPr lang="en-US" sz="2800" dirty="0" smtClean="0"/>
              <a:t>Goal 2. Develop </a:t>
            </a:r>
            <a:r>
              <a:rPr lang="en-US" sz="2800" dirty="0"/>
              <a:t>advanced methods in optical and acoustic </a:t>
            </a:r>
            <a:r>
              <a:rPr lang="en-US" sz="2800" dirty="0" smtClean="0"/>
              <a:t>	imaging </a:t>
            </a:r>
            <a:r>
              <a:rPr lang="en-US" sz="2800" dirty="0"/>
              <a:t>and genomics for monitoring </a:t>
            </a:r>
            <a:r>
              <a:rPr lang="en-US" sz="2800" dirty="0" smtClean="0"/>
              <a:t>biodiversity</a:t>
            </a:r>
            <a:endParaRPr lang="en-US" sz="2800" dirty="0"/>
          </a:p>
        </p:txBody>
      </p:sp>
    </p:spTree>
    <p:extLst>
      <p:ext uri="{BB962C8B-B14F-4D97-AF65-F5344CB8AC3E}">
        <p14:creationId xmlns:p14="http://schemas.microsoft.com/office/powerpoint/2010/main" val="210006204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0" y="1829161"/>
            <a:ext cx="9144000" cy="4961106"/>
          </a:xfrm>
          <a:prstGeom prst="rect">
            <a:avLst/>
          </a:prstGeom>
        </p:spPr>
      </p:pic>
      <p:pic>
        <p:nvPicPr>
          <p:cNvPr id="17" name="Picture 16"/>
          <p:cNvPicPr>
            <a:picLocks noChangeAspect="1"/>
          </p:cNvPicPr>
          <p:nvPr/>
        </p:nvPicPr>
        <p:blipFill>
          <a:blip r:embed="rId4"/>
          <a:stretch>
            <a:fillRect/>
          </a:stretch>
        </p:blipFill>
        <p:spPr>
          <a:xfrm>
            <a:off x="114300" y="90755"/>
            <a:ext cx="1600200" cy="1710813"/>
          </a:xfrm>
          <a:prstGeom prst="rect">
            <a:avLst/>
          </a:prstGeom>
        </p:spPr>
      </p:pic>
      <p:pic>
        <p:nvPicPr>
          <p:cNvPr id="2" name="Picture 1"/>
          <p:cNvPicPr>
            <a:picLocks noChangeAspect="1"/>
          </p:cNvPicPr>
          <p:nvPr/>
        </p:nvPicPr>
        <p:blipFill>
          <a:blip r:embed="rId5"/>
          <a:stretch>
            <a:fillRect/>
          </a:stretch>
        </p:blipFill>
        <p:spPr>
          <a:xfrm>
            <a:off x="1752600" y="0"/>
            <a:ext cx="3898900" cy="1949450"/>
          </a:xfrm>
          <a:prstGeom prst="rect">
            <a:avLst/>
          </a:prstGeom>
        </p:spPr>
      </p:pic>
      <p:pic>
        <p:nvPicPr>
          <p:cNvPr id="3" name="Picture 2"/>
          <p:cNvPicPr>
            <a:picLocks noChangeAspect="1"/>
          </p:cNvPicPr>
          <p:nvPr/>
        </p:nvPicPr>
        <p:blipFill>
          <a:blip r:embed="rId6"/>
          <a:stretch>
            <a:fillRect/>
          </a:stretch>
        </p:blipFill>
        <p:spPr>
          <a:xfrm>
            <a:off x="7416800" y="139700"/>
            <a:ext cx="1638300" cy="1638300"/>
          </a:xfrm>
          <a:prstGeom prst="rect">
            <a:avLst/>
          </a:prstGeom>
        </p:spPr>
      </p:pic>
      <p:pic>
        <p:nvPicPr>
          <p:cNvPr id="4" name="Picture 3"/>
          <p:cNvPicPr>
            <a:picLocks noChangeAspect="1"/>
          </p:cNvPicPr>
          <p:nvPr/>
        </p:nvPicPr>
        <p:blipFill>
          <a:blip r:embed="rId7"/>
          <a:stretch>
            <a:fillRect/>
          </a:stretch>
        </p:blipFill>
        <p:spPr>
          <a:xfrm>
            <a:off x="5753100" y="152400"/>
            <a:ext cx="1625600" cy="1625600"/>
          </a:xfrm>
          <a:prstGeom prst="rect">
            <a:avLst/>
          </a:prstGeom>
        </p:spPr>
      </p:pic>
    </p:spTree>
    <p:extLst>
      <p:ext uri="{BB962C8B-B14F-4D97-AF65-F5344CB8AC3E}">
        <p14:creationId xmlns:p14="http://schemas.microsoft.com/office/powerpoint/2010/main" val="32883540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3131896" y="224305"/>
            <a:ext cx="2895600"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tabLst>
                <a:tab pos="228600" algn="l"/>
              </a:tabLst>
              <a:defRPr>
                <a:solidFill>
                  <a:schemeClr val="tx1"/>
                </a:solidFill>
                <a:latin typeface="Arial" pitchFamily="34" charset="0"/>
              </a:defRPr>
            </a:lvl1pPr>
            <a:lvl2pPr marL="742950" indent="-285750" eaLnBrk="0" hangingPunct="0">
              <a:tabLst>
                <a:tab pos="228600" algn="l"/>
              </a:tabLst>
              <a:defRPr>
                <a:solidFill>
                  <a:schemeClr val="tx1"/>
                </a:solidFill>
                <a:latin typeface="Arial" pitchFamily="34" charset="0"/>
              </a:defRPr>
            </a:lvl2pPr>
            <a:lvl3pPr marL="1143000" indent="-228600" eaLnBrk="0" hangingPunct="0">
              <a:tabLst>
                <a:tab pos="228600" algn="l"/>
              </a:tabLst>
              <a:defRPr>
                <a:solidFill>
                  <a:schemeClr val="tx1"/>
                </a:solidFill>
                <a:latin typeface="Arial" pitchFamily="34" charset="0"/>
              </a:defRPr>
            </a:lvl3pPr>
            <a:lvl4pPr marL="1600200" indent="-228600" eaLnBrk="0" hangingPunct="0">
              <a:tabLst>
                <a:tab pos="228600" algn="l"/>
              </a:tabLst>
              <a:defRPr>
                <a:solidFill>
                  <a:schemeClr val="tx1"/>
                </a:solidFill>
                <a:latin typeface="Arial" pitchFamily="34" charset="0"/>
              </a:defRPr>
            </a:lvl4pPr>
            <a:lvl5pPr marL="2057400" indent="-228600" eaLnBrk="0" hangingPunct="0">
              <a:tabLst>
                <a:tab pos="228600" algn="l"/>
              </a:tabLst>
              <a:defRPr>
                <a:solidFill>
                  <a:schemeClr val="tx1"/>
                </a:solidFill>
                <a:latin typeface="Arial" pitchFamily="34" charset="0"/>
              </a:defRPr>
            </a:lvl5pPr>
            <a:lvl6pPr marL="2514600" indent="-228600" eaLnBrk="0" fontAlgn="base" hangingPunct="0">
              <a:spcBef>
                <a:spcPct val="0"/>
              </a:spcBef>
              <a:spcAft>
                <a:spcPct val="0"/>
              </a:spcAft>
              <a:tabLst>
                <a:tab pos="228600" algn="l"/>
              </a:tabLst>
              <a:defRPr>
                <a:solidFill>
                  <a:schemeClr val="tx1"/>
                </a:solidFill>
                <a:latin typeface="Arial" pitchFamily="34" charset="0"/>
              </a:defRPr>
            </a:lvl6pPr>
            <a:lvl7pPr marL="2971800" indent="-228600" eaLnBrk="0" fontAlgn="base" hangingPunct="0">
              <a:spcBef>
                <a:spcPct val="0"/>
              </a:spcBef>
              <a:spcAft>
                <a:spcPct val="0"/>
              </a:spcAft>
              <a:tabLst>
                <a:tab pos="228600" algn="l"/>
              </a:tabLst>
              <a:defRPr>
                <a:solidFill>
                  <a:schemeClr val="tx1"/>
                </a:solidFill>
                <a:latin typeface="Arial" pitchFamily="34" charset="0"/>
              </a:defRPr>
            </a:lvl7pPr>
            <a:lvl8pPr marL="3429000" indent="-228600" eaLnBrk="0" fontAlgn="base" hangingPunct="0">
              <a:spcBef>
                <a:spcPct val="0"/>
              </a:spcBef>
              <a:spcAft>
                <a:spcPct val="0"/>
              </a:spcAft>
              <a:tabLst>
                <a:tab pos="228600" algn="l"/>
              </a:tabLst>
              <a:defRPr>
                <a:solidFill>
                  <a:schemeClr val="tx1"/>
                </a:solidFill>
                <a:latin typeface="Arial" pitchFamily="34" charset="0"/>
              </a:defRPr>
            </a:lvl8pPr>
            <a:lvl9pPr marL="3886200" indent="-228600" eaLnBrk="0" fontAlgn="base" hangingPunct="0">
              <a:spcBef>
                <a:spcPct val="0"/>
              </a:spcBef>
              <a:spcAft>
                <a:spcPct val="0"/>
              </a:spcAft>
              <a:tabLst>
                <a:tab pos="228600" algn="l"/>
              </a:tabLst>
              <a:defRPr>
                <a:solidFill>
                  <a:schemeClr val="tx1"/>
                </a:solidFill>
                <a:latin typeface="Arial" pitchFamily="34" charset="0"/>
              </a:defRPr>
            </a:lvl9pPr>
          </a:lstStyle>
          <a:p>
            <a:pPr algn="ctr" eaLnBrk="1" hangingPunct="1">
              <a:defRPr/>
            </a:pPr>
            <a:r>
              <a:rPr lang="en-US" sz="3200" b="1" i="1" dirty="0" smtClean="0">
                <a:latin typeface="+mn-lt"/>
              </a:rPr>
              <a:t>Who we are</a:t>
            </a:r>
          </a:p>
        </p:txBody>
      </p:sp>
      <p:grpSp>
        <p:nvGrpSpPr>
          <p:cNvPr id="24" name="Group 23"/>
          <p:cNvGrpSpPr/>
          <p:nvPr/>
        </p:nvGrpSpPr>
        <p:grpSpPr>
          <a:xfrm>
            <a:off x="1601342" y="1363025"/>
            <a:ext cx="6012439" cy="5143745"/>
            <a:chOff x="1971232" y="820549"/>
            <a:chExt cx="6012439" cy="5143745"/>
          </a:xfrm>
        </p:grpSpPr>
        <p:sp>
          <p:nvSpPr>
            <p:cNvPr id="3" name="TextBox 2"/>
            <p:cNvSpPr txBox="1"/>
            <p:nvPr/>
          </p:nvSpPr>
          <p:spPr>
            <a:xfrm>
              <a:off x="2133034" y="1652084"/>
              <a:ext cx="5794952" cy="369332"/>
            </a:xfrm>
            <a:prstGeom prst="rect">
              <a:avLst/>
            </a:prstGeom>
            <a:noFill/>
          </p:spPr>
          <p:txBody>
            <a:bodyPr wrap="square" rtlCol="0">
              <a:spAutoFit/>
            </a:bodyPr>
            <a:lstStyle/>
            <a:p>
              <a:r>
                <a:rPr lang="en-US" dirty="0" smtClean="0"/>
                <a:t>Robert Miller, </a:t>
              </a:r>
              <a:r>
                <a:rPr lang="en-US" dirty="0"/>
                <a:t>Andrew </a:t>
              </a:r>
              <a:r>
                <a:rPr lang="en-US" dirty="0" err="1" smtClean="0"/>
                <a:t>Rassweiler</a:t>
              </a:r>
              <a:r>
                <a:rPr lang="en-US" dirty="0" smtClean="0"/>
                <a:t>, </a:t>
              </a:r>
              <a:r>
                <a:rPr lang="en-US" dirty="0"/>
                <a:t>Daniel </a:t>
              </a:r>
              <a:r>
                <a:rPr lang="en-US" dirty="0" smtClean="0"/>
                <a:t>Reed, Milton Love</a:t>
              </a:r>
              <a:endParaRPr lang="en-US" dirty="0"/>
            </a:p>
          </p:txBody>
        </p:sp>
        <p:grpSp>
          <p:nvGrpSpPr>
            <p:cNvPr id="5" name="Group 4"/>
            <p:cNvGrpSpPr/>
            <p:nvPr/>
          </p:nvGrpSpPr>
          <p:grpSpPr>
            <a:xfrm>
              <a:off x="1971232" y="820549"/>
              <a:ext cx="6012439" cy="5143745"/>
              <a:chOff x="1971232" y="820549"/>
              <a:chExt cx="6012439" cy="5143745"/>
            </a:xfrm>
          </p:grpSpPr>
          <p:sp>
            <p:nvSpPr>
              <p:cNvPr id="10" name="TextBox 9"/>
              <p:cNvSpPr txBox="1"/>
              <p:nvPr/>
            </p:nvSpPr>
            <p:spPr>
              <a:xfrm>
                <a:off x="1971232" y="2309974"/>
                <a:ext cx="6012439" cy="369332"/>
              </a:xfrm>
              <a:prstGeom prst="rect">
                <a:avLst/>
              </a:prstGeom>
              <a:noFill/>
            </p:spPr>
            <p:txBody>
              <a:bodyPr wrap="square" rtlCol="0">
                <a:spAutoFit/>
              </a:bodyPr>
              <a:lstStyle/>
              <a:p>
                <a:pPr algn="ctr"/>
                <a:r>
                  <a:rPr lang="en-US" dirty="0" smtClean="0"/>
                  <a:t>Craig Carlson, Deborah Iglesias-Rodriguez, Doug McCauley </a:t>
                </a:r>
                <a:endParaRPr lang="en-US" dirty="0"/>
              </a:p>
            </p:txBody>
          </p:sp>
          <p:sp>
            <p:nvSpPr>
              <p:cNvPr id="11" name="TextBox 10"/>
              <p:cNvSpPr txBox="1"/>
              <p:nvPr/>
            </p:nvSpPr>
            <p:spPr>
              <a:xfrm>
                <a:off x="3927708" y="3658285"/>
                <a:ext cx="2099487" cy="369332"/>
              </a:xfrm>
              <a:prstGeom prst="rect">
                <a:avLst/>
              </a:prstGeom>
              <a:noFill/>
            </p:spPr>
            <p:txBody>
              <a:bodyPr wrap="square" rtlCol="0">
                <a:spAutoFit/>
              </a:bodyPr>
              <a:lstStyle/>
              <a:p>
                <a:pPr algn="ctr"/>
                <a:r>
                  <a:rPr lang="en-US" dirty="0" smtClean="0"/>
                  <a:t>BS </a:t>
                </a:r>
                <a:r>
                  <a:rPr lang="en-US" dirty="0" err="1" smtClean="0"/>
                  <a:t>Manjunath</a:t>
                </a:r>
                <a:endParaRPr lang="en-US" dirty="0"/>
              </a:p>
            </p:txBody>
          </p:sp>
          <p:sp>
            <p:nvSpPr>
              <p:cNvPr id="6" name="Text Box 5"/>
              <p:cNvSpPr txBox="1">
                <a:spLocks noChangeArrowheads="1"/>
              </p:cNvSpPr>
              <p:nvPr/>
            </p:nvSpPr>
            <p:spPr bwMode="auto">
              <a:xfrm>
                <a:off x="2482991" y="820549"/>
                <a:ext cx="498892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tabLst>
                    <a:tab pos="228600" algn="l"/>
                  </a:tabLst>
                  <a:defRPr>
                    <a:solidFill>
                      <a:schemeClr val="tx1"/>
                    </a:solidFill>
                    <a:latin typeface="Arial" pitchFamily="34" charset="0"/>
                  </a:defRPr>
                </a:lvl1pPr>
                <a:lvl2pPr marL="742950" indent="-285750" eaLnBrk="0" hangingPunct="0">
                  <a:tabLst>
                    <a:tab pos="228600" algn="l"/>
                  </a:tabLst>
                  <a:defRPr>
                    <a:solidFill>
                      <a:schemeClr val="tx1"/>
                    </a:solidFill>
                    <a:latin typeface="Arial" pitchFamily="34" charset="0"/>
                  </a:defRPr>
                </a:lvl2pPr>
                <a:lvl3pPr marL="1143000" indent="-228600" eaLnBrk="0" hangingPunct="0">
                  <a:tabLst>
                    <a:tab pos="228600" algn="l"/>
                  </a:tabLst>
                  <a:defRPr>
                    <a:solidFill>
                      <a:schemeClr val="tx1"/>
                    </a:solidFill>
                    <a:latin typeface="Arial" pitchFamily="34" charset="0"/>
                  </a:defRPr>
                </a:lvl3pPr>
                <a:lvl4pPr marL="1600200" indent="-228600" eaLnBrk="0" hangingPunct="0">
                  <a:tabLst>
                    <a:tab pos="228600" algn="l"/>
                  </a:tabLst>
                  <a:defRPr>
                    <a:solidFill>
                      <a:schemeClr val="tx1"/>
                    </a:solidFill>
                    <a:latin typeface="Arial" pitchFamily="34" charset="0"/>
                  </a:defRPr>
                </a:lvl4pPr>
                <a:lvl5pPr marL="2057400" indent="-228600" eaLnBrk="0" hangingPunct="0">
                  <a:tabLst>
                    <a:tab pos="228600" algn="l"/>
                  </a:tabLst>
                  <a:defRPr>
                    <a:solidFill>
                      <a:schemeClr val="tx1"/>
                    </a:solidFill>
                    <a:latin typeface="Arial" pitchFamily="34" charset="0"/>
                  </a:defRPr>
                </a:lvl5pPr>
                <a:lvl6pPr marL="2514600" indent="-228600" eaLnBrk="0" fontAlgn="base" hangingPunct="0">
                  <a:spcBef>
                    <a:spcPct val="0"/>
                  </a:spcBef>
                  <a:spcAft>
                    <a:spcPct val="0"/>
                  </a:spcAft>
                  <a:tabLst>
                    <a:tab pos="228600" algn="l"/>
                  </a:tabLst>
                  <a:defRPr>
                    <a:solidFill>
                      <a:schemeClr val="tx1"/>
                    </a:solidFill>
                    <a:latin typeface="Arial" pitchFamily="34" charset="0"/>
                  </a:defRPr>
                </a:lvl6pPr>
                <a:lvl7pPr marL="2971800" indent="-228600" eaLnBrk="0" fontAlgn="base" hangingPunct="0">
                  <a:spcBef>
                    <a:spcPct val="0"/>
                  </a:spcBef>
                  <a:spcAft>
                    <a:spcPct val="0"/>
                  </a:spcAft>
                  <a:tabLst>
                    <a:tab pos="228600" algn="l"/>
                  </a:tabLst>
                  <a:defRPr>
                    <a:solidFill>
                      <a:schemeClr val="tx1"/>
                    </a:solidFill>
                    <a:latin typeface="Arial" pitchFamily="34" charset="0"/>
                  </a:defRPr>
                </a:lvl7pPr>
                <a:lvl8pPr marL="3429000" indent="-228600" eaLnBrk="0" fontAlgn="base" hangingPunct="0">
                  <a:spcBef>
                    <a:spcPct val="0"/>
                  </a:spcBef>
                  <a:spcAft>
                    <a:spcPct val="0"/>
                  </a:spcAft>
                  <a:tabLst>
                    <a:tab pos="228600" algn="l"/>
                  </a:tabLst>
                  <a:defRPr>
                    <a:solidFill>
                      <a:schemeClr val="tx1"/>
                    </a:solidFill>
                    <a:latin typeface="Arial" pitchFamily="34" charset="0"/>
                  </a:defRPr>
                </a:lvl8pPr>
                <a:lvl9pPr marL="3886200" indent="-228600" eaLnBrk="0" fontAlgn="base" hangingPunct="0">
                  <a:spcBef>
                    <a:spcPct val="0"/>
                  </a:spcBef>
                  <a:spcAft>
                    <a:spcPct val="0"/>
                  </a:spcAft>
                  <a:tabLst>
                    <a:tab pos="228600" algn="l"/>
                  </a:tabLst>
                  <a:defRPr>
                    <a:solidFill>
                      <a:schemeClr val="tx1"/>
                    </a:solidFill>
                    <a:latin typeface="Arial" pitchFamily="34" charset="0"/>
                  </a:defRPr>
                </a:lvl9pPr>
              </a:lstStyle>
              <a:p>
                <a:pPr algn="ctr" eaLnBrk="1" hangingPunct="1">
                  <a:defRPr/>
                </a:pPr>
                <a:r>
                  <a:rPr lang="en-US" sz="2400" b="1" dirty="0" smtClean="0">
                    <a:latin typeface="+mn-lt"/>
                  </a:rPr>
                  <a:t>Principal/Associate Investigators</a:t>
                </a:r>
              </a:p>
            </p:txBody>
          </p:sp>
          <p:sp>
            <p:nvSpPr>
              <p:cNvPr id="8" name="TextBox 7"/>
              <p:cNvSpPr txBox="1"/>
              <p:nvPr/>
            </p:nvSpPr>
            <p:spPr>
              <a:xfrm>
                <a:off x="3695565" y="1430163"/>
                <a:ext cx="2563773" cy="369332"/>
              </a:xfrm>
              <a:prstGeom prst="rect">
                <a:avLst/>
              </a:prstGeom>
              <a:noFill/>
            </p:spPr>
            <p:txBody>
              <a:bodyPr wrap="none" rtlCol="0">
                <a:spAutoFit/>
              </a:bodyPr>
              <a:lstStyle/>
              <a:p>
                <a:r>
                  <a:rPr lang="en-US" b="1" dirty="0" smtClean="0"/>
                  <a:t>Marine Science Institute</a:t>
                </a:r>
                <a:endParaRPr lang="en-US" b="1" dirty="0"/>
              </a:p>
            </p:txBody>
          </p:sp>
          <p:sp>
            <p:nvSpPr>
              <p:cNvPr id="9" name="TextBox 8"/>
              <p:cNvSpPr txBox="1"/>
              <p:nvPr/>
            </p:nvSpPr>
            <p:spPr>
              <a:xfrm>
                <a:off x="3070519" y="2088051"/>
                <a:ext cx="3813865" cy="369332"/>
              </a:xfrm>
              <a:prstGeom prst="rect">
                <a:avLst/>
              </a:prstGeom>
              <a:noFill/>
            </p:spPr>
            <p:txBody>
              <a:bodyPr wrap="none" rtlCol="0">
                <a:spAutoFit/>
              </a:bodyPr>
              <a:lstStyle/>
              <a:p>
                <a:r>
                  <a:rPr lang="en-US" b="1" dirty="0" smtClean="0"/>
                  <a:t>Ecology Evolution and </a:t>
                </a:r>
                <a:r>
                  <a:rPr lang="en-US" b="1" dirty="0"/>
                  <a:t>M</a:t>
                </a:r>
                <a:r>
                  <a:rPr lang="en-US" b="1" dirty="0" smtClean="0"/>
                  <a:t>arine Biology</a:t>
                </a:r>
                <a:endParaRPr lang="en-US" b="1" dirty="0"/>
              </a:p>
            </p:txBody>
          </p:sp>
          <p:sp>
            <p:nvSpPr>
              <p:cNvPr id="12" name="TextBox 11"/>
              <p:cNvSpPr txBox="1"/>
              <p:nvPr/>
            </p:nvSpPr>
            <p:spPr>
              <a:xfrm>
                <a:off x="4359333" y="2721282"/>
                <a:ext cx="1236236" cy="369332"/>
              </a:xfrm>
              <a:prstGeom prst="rect">
                <a:avLst/>
              </a:prstGeom>
              <a:noFill/>
            </p:spPr>
            <p:txBody>
              <a:bodyPr wrap="none" rtlCol="0">
                <a:spAutoFit/>
              </a:bodyPr>
              <a:lstStyle/>
              <a:p>
                <a:r>
                  <a:rPr lang="en-US" b="1" dirty="0" smtClean="0"/>
                  <a:t>Geography</a:t>
                </a:r>
                <a:endParaRPr lang="en-US" b="1" dirty="0"/>
              </a:p>
            </p:txBody>
          </p:sp>
          <p:sp>
            <p:nvSpPr>
              <p:cNvPr id="13" name="TextBox 12"/>
              <p:cNvSpPr txBox="1"/>
              <p:nvPr/>
            </p:nvSpPr>
            <p:spPr>
              <a:xfrm>
                <a:off x="3362765" y="2959984"/>
                <a:ext cx="3229373" cy="369332"/>
              </a:xfrm>
              <a:prstGeom prst="rect">
                <a:avLst/>
              </a:prstGeom>
              <a:noFill/>
            </p:spPr>
            <p:txBody>
              <a:bodyPr wrap="square" rtlCol="0">
                <a:spAutoFit/>
              </a:bodyPr>
              <a:lstStyle/>
              <a:p>
                <a:r>
                  <a:rPr lang="en-US" dirty="0" smtClean="0"/>
                  <a:t>David Siegel, </a:t>
                </a:r>
                <a:r>
                  <a:rPr lang="en-US" dirty="0" err="1" smtClean="0"/>
                  <a:t>Phaedon</a:t>
                </a:r>
                <a:r>
                  <a:rPr lang="en-US" dirty="0" smtClean="0"/>
                  <a:t> </a:t>
                </a:r>
                <a:r>
                  <a:rPr lang="en-US" dirty="0" err="1" smtClean="0"/>
                  <a:t>Kyriakidis</a:t>
                </a:r>
                <a:endParaRPr lang="en-US" dirty="0"/>
              </a:p>
            </p:txBody>
          </p:sp>
          <p:sp>
            <p:nvSpPr>
              <p:cNvPr id="14" name="TextBox 13"/>
              <p:cNvSpPr txBox="1"/>
              <p:nvPr/>
            </p:nvSpPr>
            <p:spPr>
              <a:xfrm>
                <a:off x="3141051" y="3379170"/>
                <a:ext cx="3672800" cy="369332"/>
              </a:xfrm>
              <a:prstGeom prst="rect">
                <a:avLst/>
              </a:prstGeom>
              <a:noFill/>
            </p:spPr>
            <p:txBody>
              <a:bodyPr wrap="none" rtlCol="0">
                <a:spAutoFit/>
              </a:bodyPr>
              <a:lstStyle/>
              <a:p>
                <a:r>
                  <a:rPr lang="en-US" b="1" dirty="0" smtClean="0"/>
                  <a:t>Electrical and Computer Engineering</a:t>
                </a:r>
                <a:endParaRPr lang="en-US" b="1" dirty="0"/>
              </a:p>
            </p:txBody>
          </p:sp>
          <p:sp>
            <p:nvSpPr>
              <p:cNvPr id="16" name="TextBox 15"/>
              <p:cNvSpPr txBox="1"/>
              <p:nvPr/>
            </p:nvSpPr>
            <p:spPr>
              <a:xfrm>
                <a:off x="4627122" y="4049388"/>
                <a:ext cx="700658" cy="369332"/>
              </a:xfrm>
              <a:prstGeom prst="rect">
                <a:avLst/>
              </a:prstGeom>
              <a:noFill/>
            </p:spPr>
            <p:txBody>
              <a:bodyPr wrap="none" rtlCol="0">
                <a:spAutoFit/>
              </a:bodyPr>
              <a:lstStyle/>
              <a:p>
                <a:r>
                  <a:rPr lang="en-US" b="1" dirty="0" smtClean="0"/>
                  <a:t>USGS</a:t>
                </a:r>
                <a:endParaRPr lang="en-US" b="1" dirty="0"/>
              </a:p>
            </p:txBody>
          </p:sp>
          <p:sp>
            <p:nvSpPr>
              <p:cNvPr id="17" name="TextBox 16"/>
              <p:cNvSpPr txBox="1"/>
              <p:nvPr/>
            </p:nvSpPr>
            <p:spPr>
              <a:xfrm>
                <a:off x="4195017" y="4254528"/>
                <a:ext cx="1564868" cy="369332"/>
              </a:xfrm>
              <a:prstGeom prst="rect">
                <a:avLst/>
              </a:prstGeom>
              <a:noFill/>
            </p:spPr>
            <p:txBody>
              <a:bodyPr wrap="square" rtlCol="0">
                <a:spAutoFit/>
              </a:bodyPr>
              <a:lstStyle/>
              <a:p>
                <a:r>
                  <a:rPr lang="en-US" dirty="0" smtClean="0"/>
                  <a:t>Kevin Lafferty</a:t>
                </a:r>
                <a:endParaRPr lang="en-US" dirty="0"/>
              </a:p>
            </p:txBody>
          </p:sp>
          <p:sp>
            <p:nvSpPr>
              <p:cNvPr id="20" name="TextBox 19"/>
              <p:cNvSpPr txBox="1"/>
              <p:nvPr/>
            </p:nvSpPr>
            <p:spPr>
              <a:xfrm>
                <a:off x="4370479" y="4694947"/>
                <a:ext cx="1213944" cy="369332"/>
              </a:xfrm>
              <a:prstGeom prst="rect">
                <a:avLst/>
              </a:prstGeom>
              <a:noFill/>
            </p:spPr>
            <p:txBody>
              <a:bodyPr wrap="none" rtlCol="0">
                <a:spAutoFit/>
              </a:bodyPr>
              <a:lstStyle/>
              <a:p>
                <a:pPr algn="ctr"/>
                <a:r>
                  <a:rPr lang="en-US" b="1" dirty="0" smtClean="0"/>
                  <a:t>UCSD - SIO</a:t>
                </a:r>
                <a:endParaRPr lang="en-US" b="1" dirty="0"/>
              </a:p>
            </p:txBody>
          </p:sp>
          <p:sp>
            <p:nvSpPr>
              <p:cNvPr id="21" name="TextBox 20"/>
              <p:cNvSpPr txBox="1"/>
              <p:nvPr/>
            </p:nvSpPr>
            <p:spPr>
              <a:xfrm>
                <a:off x="3667063" y="4949404"/>
                <a:ext cx="2620776" cy="369332"/>
              </a:xfrm>
              <a:prstGeom prst="rect">
                <a:avLst/>
              </a:prstGeom>
              <a:noFill/>
            </p:spPr>
            <p:txBody>
              <a:bodyPr wrap="square" rtlCol="0">
                <a:spAutoFit/>
              </a:bodyPr>
              <a:lstStyle/>
              <a:p>
                <a:pPr algn="ctr"/>
                <a:r>
                  <a:rPr lang="en-US" dirty="0" smtClean="0"/>
                  <a:t>John Hildebrand</a:t>
                </a:r>
                <a:endParaRPr lang="en-US" dirty="0"/>
              </a:p>
            </p:txBody>
          </p:sp>
          <p:sp>
            <p:nvSpPr>
              <p:cNvPr id="22" name="TextBox 21"/>
              <p:cNvSpPr txBox="1"/>
              <p:nvPr/>
            </p:nvSpPr>
            <p:spPr>
              <a:xfrm>
                <a:off x="3667063" y="5594962"/>
                <a:ext cx="2620776" cy="369332"/>
              </a:xfrm>
              <a:prstGeom prst="rect">
                <a:avLst/>
              </a:prstGeom>
              <a:noFill/>
            </p:spPr>
            <p:txBody>
              <a:bodyPr wrap="square" rtlCol="0">
                <a:spAutoFit/>
              </a:bodyPr>
              <a:lstStyle/>
              <a:p>
                <a:pPr algn="ctr"/>
                <a:r>
                  <a:rPr lang="en-US" dirty="0" smtClean="0"/>
                  <a:t>Andrew Thompson</a:t>
                </a:r>
                <a:endParaRPr lang="en-US" dirty="0"/>
              </a:p>
            </p:txBody>
          </p:sp>
          <p:sp>
            <p:nvSpPr>
              <p:cNvPr id="23" name="TextBox 22"/>
              <p:cNvSpPr txBox="1"/>
              <p:nvPr/>
            </p:nvSpPr>
            <p:spPr>
              <a:xfrm>
                <a:off x="3843216" y="5377494"/>
                <a:ext cx="2268470" cy="369332"/>
              </a:xfrm>
              <a:prstGeom prst="rect">
                <a:avLst/>
              </a:prstGeom>
              <a:noFill/>
            </p:spPr>
            <p:txBody>
              <a:bodyPr wrap="none" rtlCol="0">
                <a:spAutoFit/>
              </a:bodyPr>
              <a:lstStyle/>
              <a:p>
                <a:pPr algn="ctr"/>
                <a:r>
                  <a:rPr lang="en-US" b="1" dirty="0" smtClean="0"/>
                  <a:t>NOAA – NMFS SWFSC</a:t>
                </a:r>
                <a:endParaRPr lang="en-US" b="1" dirty="0"/>
              </a:p>
            </p:txBody>
          </p:sp>
        </p:grpSp>
      </p:grpSp>
      <p:pic>
        <p:nvPicPr>
          <p:cNvPr id="25" name="Picture 24"/>
          <p:cNvPicPr>
            <a:picLocks noChangeAspect="1"/>
          </p:cNvPicPr>
          <p:nvPr/>
        </p:nvPicPr>
        <p:blipFill>
          <a:blip r:embed="rId2"/>
          <a:stretch>
            <a:fillRect/>
          </a:stretch>
        </p:blipFill>
        <p:spPr>
          <a:xfrm>
            <a:off x="165077" y="187302"/>
            <a:ext cx="2882900" cy="774700"/>
          </a:xfrm>
          <a:prstGeom prst="rect">
            <a:avLst/>
          </a:prstGeom>
        </p:spPr>
      </p:pic>
      <p:pic>
        <p:nvPicPr>
          <p:cNvPr id="27" name="Picture 26" descr="imgre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9985" y="5141188"/>
            <a:ext cx="1483771" cy="1490395"/>
          </a:xfrm>
          <a:prstGeom prst="rect">
            <a:avLst/>
          </a:prstGeom>
        </p:spPr>
      </p:pic>
      <p:pic>
        <p:nvPicPr>
          <p:cNvPr id="28" name="Picture 27"/>
          <p:cNvPicPr>
            <a:picLocks noChangeAspect="1"/>
          </p:cNvPicPr>
          <p:nvPr/>
        </p:nvPicPr>
        <p:blipFill>
          <a:blip r:embed="rId4"/>
          <a:stretch>
            <a:fillRect/>
          </a:stretch>
        </p:blipFill>
        <p:spPr>
          <a:xfrm>
            <a:off x="939800" y="2870200"/>
            <a:ext cx="7264400" cy="1104900"/>
          </a:xfrm>
          <a:prstGeom prst="rect">
            <a:avLst/>
          </a:prstGeom>
        </p:spPr>
      </p:pic>
      <p:pic>
        <p:nvPicPr>
          <p:cNvPr id="29" name="Picture 28"/>
          <p:cNvPicPr>
            <a:picLocks noChangeAspect="1"/>
          </p:cNvPicPr>
          <p:nvPr/>
        </p:nvPicPr>
        <p:blipFill>
          <a:blip r:embed="rId4"/>
          <a:stretch>
            <a:fillRect/>
          </a:stretch>
        </p:blipFill>
        <p:spPr>
          <a:xfrm>
            <a:off x="939800" y="2870200"/>
            <a:ext cx="7264400" cy="1104900"/>
          </a:xfrm>
          <a:prstGeom prst="rect">
            <a:avLst/>
          </a:prstGeom>
        </p:spPr>
      </p:pic>
      <p:pic>
        <p:nvPicPr>
          <p:cNvPr id="30" name="Picture 29" descr="search.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366371" y="5153948"/>
            <a:ext cx="1461681" cy="1461681"/>
          </a:xfrm>
          <a:prstGeom prst="rect">
            <a:avLst/>
          </a:prstGeom>
        </p:spPr>
      </p:pic>
      <p:pic>
        <p:nvPicPr>
          <p:cNvPr id="31" name="Picture 30" descr="search.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621037" y="170045"/>
            <a:ext cx="2387335" cy="881130"/>
          </a:xfrm>
          <a:prstGeom prst="rect">
            <a:avLst/>
          </a:prstGeom>
        </p:spPr>
      </p:pic>
    </p:spTree>
    <p:extLst>
      <p:ext uri="{BB962C8B-B14F-4D97-AF65-F5344CB8AC3E}">
        <p14:creationId xmlns:p14="http://schemas.microsoft.com/office/powerpoint/2010/main" val="332492008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69870"/>
            <a:ext cx="9144000" cy="6271538"/>
          </a:xfrm>
          <a:prstGeom prst="rect">
            <a:avLst/>
          </a:prstGeom>
        </p:spPr>
      </p:pic>
    </p:spTree>
    <p:extLst>
      <p:ext uri="{BB962C8B-B14F-4D97-AF65-F5344CB8AC3E}">
        <p14:creationId xmlns:p14="http://schemas.microsoft.com/office/powerpoint/2010/main" val="74762924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861252" y="1158906"/>
            <a:ext cx="1585190" cy="523220"/>
          </a:xfrm>
          <a:prstGeom prst="rect">
            <a:avLst/>
          </a:prstGeom>
          <a:noFill/>
        </p:spPr>
        <p:txBody>
          <a:bodyPr wrap="none" rtlCol="0">
            <a:spAutoFit/>
          </a:bodyPr>
          <a:lstStyle/>
          <a:p>
            <a:r>
              <a:rPr lang="en-US" sz="2800" b="1" dirty="0" smtClean="0"/>
              <a:t>Acoustics</a:t>
            </a:r>
            <a:endParaRPr lang="en-US" sz="2800" b="1"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195766" y="3384420"/>
            <a:ext cx="1828800" cy="2871855"/>
          </a:xfrm>
          <a:prstGeom prst="rect">
            <a:avLst/>
          </a:prstGeom>
        </p:spPr>
      </p:pic>
      <p:grpSp>
        <p:nvGrpSpPr>
          <p:cNvPr id="4" name="Group 3"/>
          <p:cNvGrpSpPr/>
          <p:nvPr/>
        </p:nvGrpSpPr>
        <p:grpSpPr>
          <a:xfrm>
            <a:off x="148792" y="1887779"/>
            <a:ext cx="8852453" cy="4598752"/>
            <a:chOff x="174192" y="1642246"/>
            <a:chExt cx="8852453" cy="4598752"/>
          </a:xfrm>
        </p:grpSpPr>
        <p:pic>
          <p:nvPicPr>
            <p:cNvPr id="9" name="Picture 8" descr="Screen shot 2014-09-18 at 1.25.09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4192" y="1684867"/>
              <a:ext cx="6968200" cy="4556131"/>
            </a:xfrm>
            <a:prstGeom prst="rect">
              <a:avLst/>
            </a:prstGeom>
            <a:ln>
              <a:solidFill>
                <a:schemeClr val="tx1"/>
              </a:solidFill>
            </a:ln>
          </p:spPr>
        </p:pic>
        <p:pic>
          <p:nvPicPr>
            <p:cNvPr id="12" name="Picture 11"/>
            <p:cNvPicPr>
              <a:picLocks noChangeAspect="1"/>
            </p:cNvPicPr>
            <p:nvPr/>
          </p:nvPicPr>
          <p:blipFill>
            <a:blip r:embed="rId5"/>
            <a:stretch>
              <a:fillRect/>
            </a:stretch>
          </p:blipFill>
          <p:spPr>
            <a:xfrm>
              <a:off x="7213600" y="1642246"/>
              <a:ext cx="1813045" cy="1621796"/>
            </a:xfrm>
            <a:prstGeom prst="rect">
              <a:avLst/>
            </a:prstGeom>
          </p:spPr>
        </p:pic>
      </p:grpSp>
      <p:sp>
        <p:nvSpPr>
          <p:cNvPr id="13" name="Rectangle 12"/>
          <p:cNvSpPr/>
          <p:nvPr/>
        </p:nvSpPr>
        <p:spPr>
          <a:xfrm>
            <a:off x="127724" y="0"/>
            <a:ext cx="8813075" cy="954107"/>
          </a:xfrm>
          <a:prstGeom prst="rect">
            <a:avLst/>
          </a:prstGeom>
        </p:spPr>
        <p:txBody>
          <a:bodyPr wrap="square">
            <a:spAutoFit/>
          </a:bodyPr>
          <a:lstStyle/>
          <a:p>
            <a:r>
              <a:rPr lang="en-US" sz="2800" dirty="0" smtClean="0"/>
              <a:t>Goal 2. Develop </a:t>
            </a:r>
            <a:r>
              <a:rPr lang="en-US" sz="2800" dirty="0"/>
              <a:t>advanced methods in optical and acoustic </a:t>
            </a:r>
            <a:r>
              <a:rPr lang="en-US" sz="2800" dirty="0" smtClean="0"/>
              <a:t>	imaging </a:t>
            </a:r>
            <a:r>
              <a:rPr lang="en-US" sz="2800" dirty="0"/>
              <a:t>and genomics for monitoring </a:t>
            </a:r>
            <a:r>
              <a:rPr lang="en-US" sz="2800" dirty="0" smtClean="0"/>
              <a:t>biodiversity</a:t>
            </a:r>
            <a:endParaRPr lang="en-US" sz="2800" dirty="0"/>
          </a:p>
        </p:txBody>
      </p:sp>
    </p:spTree>
    <p:extLst>
      <p:ext uri="{BB962C8B-B14F-4D97-AF65-F5344CB8AC3E}">
        <p14:creationId xmlns:p14="http://schemas.microsoft.com/office/powerpoint/2010/main" val="317130609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27724" y="0"/>
            <a:ext cx="8813075" cy="954107"/>
          </a:xfrm>
          <a:prstGeom prst="rect">
            <a:avLst/>
          </a:prstGeom>
        </p:spPr>
        <p:txBody>
          <a:bodyPr wrap="square">
            <a:spAutoFit/>
          </a:bodyPr>
          <a:lstStyle/>
          <a:p>
            <a:r>
              <a:rPr lang="en-US" sz="2800" dirty="0" smtClean="0"/>
              <a:t>Goal 2. Develop </a:t>
            </a:r>
            <a:r>
              <a:rPr lang="en-US" sz="2800" dirty="0"/>
              <a:t>advanced methods in optical and acoustic </a:t>
            </a:r>
            <a:r>
              <a:rPr lang="en-US" sz="2800" dirty="0" smtClean="0"/>
              <a:t>	imaging </a:t>
            </a:r>
            <a:r>
              <a:rPr lang="en-US" sz="2800" dirty="0"/>
              <a:t>and genomics for monitoring </a:t>
            </a:r>
            <a:r>
              <a:rPr lang="en-US" sz="2800" dirty="0" smtClean="0"/>
              <a:t>biodiversity</a:t>
            </a:r>
            <a:endParaRPr lang="en-US" sz="2800" dirty="0"/>
          </a:p>
        </p:txBody>
      </p:sp>
      <p:pic>
        <p:nvPicPr>
          <p:cNvPr id="82" name="Picture 2100" descr="c661aec7ff67f2d58faec37bf516bef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140900" y="12636500"/>
            <a:ext cx="1143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Picture 2100" descr="c661aec7ff67f2d58faec37bf516bef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293300" y="12788900"/>
            <a:ext cx="1143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Picture 2100" descr="c661aec7ff67f2d58faec37bf516bef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445700" y="12941300"/>
            <a:ext cx="1143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Picture 2100" descr="c661aec7ff67f2d58faec37bf516bef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598100" y="13093700"/>
            <a:ext cx="1143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 name="Text Box 66"/>
          <p:cNvSpPr txBox="1">
            <a:spLocks noChangeAspect="1" noChangeArrowheads="1"/>
          </p:cNvSpPr>
          <p:nvPr/>
        </p:nvSpPr>
        <p:spPr bwMode="auto">
          <a:xfrm>
            <a:off x="36652200" y="10490200"/>
            <a:ext cx="6184900" cy="3363913"/>
          </a:xfrm>
          <a:prstGeom prst="rect">
            <a:avLst/>
          </a:prstGeom>
          <a:solidFill>
            <a:schemeClr val="accent5">
              <a:lumMod val="40000"/>
              <a:lumOff val="60000"/>
            </a:schemeClr>
          </a:solidFill>
          <a:ln>
            <a:solidFill>
              <a:schemeClr val="accent5">
                <a:lumMod val="75000"/>
              </a:schemeClr>
            </a:solidFill>
          </a:ln>
          <a:extLst/>
        </p:spPr>
        <p:txBody>
          <a:bodyPr/>
          <a:lstStyle>
            <a:defPPr>
              <a:defRPr lang="en-US"/>
            </a:defPPr>
            <a:lvl1pPr marL="457200" indent="-457200">
              <a:spcAft>
                <a:spcPts val="1800"/>
              </a:spcAft>
              <a:buFont typeface="Arial"/>
              <a:buChar char="•"/>
              <a:defRPr sz="2400" b="1">
                <a:solidFill>
                  <a:srgbClr val="000000"/>
                </a:solidFill>
              </a:defRPr>
            </a:lvl1pPr>
          </a:lstStyle>
          <a:p>
            <a:pPr marL="0" indent="0">
              <a:buFont typeface="Arial"/>
              <a:buNone/>
              <a:defRPr/>
            </a:pPr>
            <a:r>
              <a:rPr lang="en-US" sz="3200" dirty="0" smtClean="0">
                <a:cs typeface="+mn-cs"/>
              </a:rPr>
              <a:t>Targets:</a:t>
            </a:r>
          </a:p>
          <a:p>
            <a:pPr>
              <a:defRPr/>
            </a:pPr>
            <a:r>
              <a:rPr lang="en-US" sz="2800" dirty="0" smtClean="0">
                <a:cs typeface="+mn-cs"/>
              </a:rPr>
              <a:t>Microbes  </a:t>
            </a:r>
          </a:p>
          <a:p>
            <a:pPr>
              <a:defRPr/>
            </a:pPr>
            <a:r>
              <a:rPr lang="en-US" sz="2800" dirty="0" err="1" smtClean="0">
                <a:cs typeface="+mn-cs"/>
              </a:rPr>
              <a:t>Microplankton</a:t>
            </a:r>
            <a:endParaRPr lang="en-US" sz="2800" dirty="0" smtClean="0">
              <a:cs typeface="+mn-cs"/>
            </a:endParaRPr>
          </a:p>
          <a:p>
            <a:pPr>
              <a:defRPr/>
            </a:pPr>
            <a:r>
              <a:rPr lang="en-US" sz="2800" dirty="0" err="1" smtClean="0">
                <a:cs typeface="+mn-cs"/>
              </a:rPr>
              <a:t>Ichthyoplankton</a:t>
            </a:r>
            <a:endParaRPr lang="en-US" sz="2800" dirty="0" smtClean="0">
              <a:cs typeface="+mn-cs"/>
            </a:endParaRPr>
          </a:p>
          <a:p>
            <a:pPr>
              <a:defRPr/>
            </a:pPr>
            <a:r>
              <a:rPr lang="en-US" sz="2800" dirty="0" err="1" smtClean="0">
                <a:cs typeface="+mn-cs"/>
              </a:rPr>
              <a:t>eDNA</a:t>
            </a:r>
            <a:endParaRPr lang="en-US" sz="2800" dirty="0" smtClean="0">
              <a:cs typeface="+mn-cs"/>
            </a:endParaRPr>
          </a:p>
          <a:p>
            <a:pPr>
              <a:defRPr/>
            </a:pPr>
            <a:endParaRPr lang="en-US" sz="2800" dirty="0" smtClean="0">
              <a:cs typeface="+mn-cs"/>
            </a:endParaRPr>
          </a:p>
          <a:p>
            <a:pPr>
              <a:defRPr/>
            </a:pPr>
            <a:endParaRPr lang="en-US" sz="2800" dirty="0" smtClean="0">
              <a:cs typeface="+mn-cs"/>
            </a:endParaRPr>
          </a:p>
          <a:p>
            <a:pPr>
              <a:defRPr/>
            </a:pPr>
            <a:endParaRPr lang="en-US" dirty="0" smtClean="0">
              <a:cs typeface="+mn-cs"/>
            </a:endParaRPr>
          </a:p>
        </p:txBody>
      </p:sp>
      <p:grpSp>
        <p:nvGrpSpPr>
          <p:cNvPr id="21" name="Group 2053"/>
          <p:cNvGrpSpPr>
            <a:grpSpLocks/>
          </p:cNvGrpSpPr>
          <p:nvPr/>
        </p:nvGrpSpPr>
        <p:grpSpPr bwMode="auto">
          <a:xfrm>
            <a:off x="29260800" y="8839200"/>
            <a:ext cx="13576300" cy="5969000"/>
            <a:chOff x="29260801" y="8839200"/>
            <a:chExt cx="13576301" cy="5969634"/>
          </a:xfrm>
        </p:grpSpPr>
        <p:sp>
          <p:nvSpPr>
            <p:cNvPr id="22" name="Text Box 66"/>
            <p:cNvSpPr txBox="1">
              <a:spLocks noChangeAspect="1" noChangeArrowheads="1"/>
            </p:cNvSpPr>
            <p:nvPr/>
          </p:nvSpPr>
          <p:spPr bwMode="auto">
            <a:xfrm>
              <a:off x="32232601" y="8839200"/>
              <a:ext cx="6434138" cy="584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10100">
                  <a:solidFill>
                    <a:schemeClr val="tx1"/>
                  </a:solidFill>
                  <a:latin typeface="Arial" charset="0"/>
                  <a:ea typeface="ＭＳ Ｐゴシック" charset="0"/>
                </a:defRPr>
              </a:lvl1pPr>
              <a:lvl2pPr marL="742950" indent="-285750" eaLnBrk="0" hangingPunct="0">
                <a:defRPr sz="10100">
                  <a:solidFill>
                    <a:schemeClr val="tx1"/>
                  </a:solidFill>
                  <a:latin typeface="Arial" charset="0"/>
                  <a:ea typeface="ＭＳ Ｐゴシック" charset="0"/>
                </a:defRPr>
              </a:lvl2pPr>
              <a:lvl3pPr marL="1143000" indent="-228600" eaLnBrk="0" hangingPunct="0">
                <a:defRPr sz="10100">
                  <a:solidFill>
                    <a:schemeClr val="tx1"/>
                  </a:solidFill>
                  <a:latin typeface="Arial" charset="0"/>
                  <a:ea typeface="ＭＳ Ｐゴシック" charset="0"/>
                </a:defRPr>
              </a:lvl3pPr>
              <a:lvl4pPr marL="1600200" indent="-228600" eaLnBrk="0" hangingPunct="0">
                <a:defRPr sz="10100">
                  <a:solidFill>
                    <a:schemeClr val="tx1"/>
                  </a:solidFill>
                  <a:latin typeface="Arial" charset="0"/>
                  <a:ea typeface="ＭＳ Ｐゴシック" charset="0"/>
                </a:defRPr>
              </a:lvl4pPr>
              <a:lvl5pPr marL="2057400" indent="-228600" eaLnBrk="0" hangingPunct="0">
                <a:defRPr sz="10100">
                  <a:solidFill>
                    <a:schemeClr val="tx1"/>
                  </a:solidFill>
                  <a:latin typeface="Arial" charset="0"/>
                  <a:ea typeface="ＭＳ Ｐゴシック" charset="0"/>
                </a:defRPr>
              </a:lvl5pPr>
              <a:lvl6pPr marL="2514600" indent="-228600" eaLnBrk="0" fontAlgn="base" hangingPunct="0">
                <a:spcBef>
                  <a:spcPct val="0"/>
                </a:spcBef>
                <a:spcAft>
                  <a:spcPct val="0"/>
                </a:spcAft>
                <a:defRPr sz="10100">
                  <a:solidFill>
                    <a:schemeClr val="tx1"/>
                  </a:solidFill>
                  <a:latin typeface="Arial" charset="0"/>
                  <a:ea typeface="ＭＳ Ｐゴシック" charset="0"/>
                </a:defRPr>
              </a:lvl6pPr>
              <a:lvl7pPr marL="2971800" indent="-228600" eaLnBrk="0" fontAlgn="base" hangingPunct="0">
                <a:spcBef>
                  <a:spcPct val="0"/>
                </a:spcBef>
                <a:spcAft>
                  <a:spcPct val="0"/>
                </a:spcAft>
                <a:defRPr sz="10100">
                  <a:solidFill>
                    <a:schemeClr val="tx1"/>
                  </a:solidFill>
                  <a:latin typeface="Arial" charset="0"/>
                  <a:ea typeface="ＭＳ Ｐゴシック" charset="0"/>
                </a:defRPr>
              </a:lvl7pPr>
              <a:lvl8pPr marL="3429000" indent="-228600" eaLnBrk="0" fontAlgn="base" hangingPunct="0">
                <a:spcBef>
                  <a:spcPct val="0"/>
                </a:spcBef>
                <a:spcAft>
                  <a:spcPct val="0"/>
                </a:spcAft>
                <a:defRPr sz="10100">
                  <a:solidFill>
                    <a:schemeClr val="tx1"/>
                  </a:solidFill>
                  <a:latin typeface="Arial" charset="0"/>
                  <a:ea typeface="ＭＳ Ｐゴシック" charset="0"/>
                </a:defRPr>
              </a:lvl8pPr>
              <a:lvl9pPr marL="3886200" indent="-228600" eaLnBrk="0" fontAlgn="base" hangingPunct="0">
                <a:spcBef>
                  <a:spcPct val="0"/>
                </a:spcBef>
                <a:spcAft>
                  <a:spcPct val="0"/>
                </a:spcAft>
                <a:defRPr sz="10100">
                  <a:solidFill>
                    <a:schemeClr val="tx1"/>
                  </a:solidFill>
                  <a:latin typeface="Arial" charset="0"/>
                  <a:ea typeface="ＭＳ Ｐゴシック" charset="0"/>
                </a:defRPr>
              </a:lvl9pPr>
            </a:lstStyle>
            <a:p>
              <a:pPr algn="ctr" eaLnBrk="1" hangingPunct="1">
                <a:spcBef>
                  <a:spcPct val="50000"/>
                </a:spcBef>
                <a:defRPr/>
              </a:pPr>
              <a:r>
                <a:rPr lang="en-US" sz="3200" b="1" dirty="0" smtClean="0">
                  <a:cs typeface="Times New Roman" charset="0"/>
                </a:rPr>
                <a:t>Molecular genetics</a:t>
              </a:r>
            </a:p>
          </p:txBody>
        </p:sp>
        <p:grpSp>
          <p:nvGrpSpPr>
            <p:cNvPr id="23" name="Group 5"/>
            <p:cNvGrpSpPr>
              <a:grpSpLocks/>
            </p:cNvGrpSpPr>
            <p:nvPr/>
          </p:nvGrpSpPr>
          <p:grpSpPr bwMode="auto">
            <a:xfrm>
              <a:off x="29260801" y="9677402"/>
              <a:ext cx="7168035" cy="5131432"/>
              <a:chOff x="29718000" y="25009865"/>
              <a:chExt cx="12585736" cy="6889301"/>
            </a:xfrm>
          </p:grpSpPr>
          <p:pic>
            <p:nvPicPr>
              <p:cNvPr id="28" name="Picture 2" descr="https://encrypted-tbn1.gstatic.com/images?q=tbn:ANd9GcTmpx-4FzwpQOsQTajSk1cOCMeU840L1wfbtUFvs_jcuZ6000ae0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09215" y="25486870"/>
                <a:ext cx="5205046" cy="2591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ight Arrow 28"/>
              <p:cNvSpPr/>
              <p:nvPr/>
            </p:nvSpPr>
            <p:spPr bwMode="auto">
              <a:xfrm>
                <a:off x="33263516" y="26178074"/>
                <a:ext cx="1884252" cy="786544"/>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30" name="TextBox 392"/>
              <p:cNvSpPr txBox="1">
                <a:spLocks noChangeArrowheads="1"/>
              </p:cNvSpPr>
              <p:nvPr/>
            </p:nvSpPr>
            <p:spPr bwMode="auto">
              <a:xfrm>
                <a:off x="30056247" y="25394331"/>
                <a:ext cx="3677745" cy="619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100">
                    <a:solidFill>
                      <a:schemeClr val="tx1"/>
                    </a:solidFill>
                    <a:latin typeface="Arial" charset="0"/>
                    <a:ea typeface="ＭＳ Ｐゴシック" charset="0"/>
                    <a:cs typeface="ＭＳ Ｐゴシック" charset="0"/>
                  </a:defRPr>
                </a:lvl1pPr>
                <a:lvl2pPr marL="742950" indent="-285750" eaLnBrk="0" hangingPunct="0">
                  <a:defRPr sz="10100">
                    <a:solidFill>
                      <a:schemeClr val="tx1"/>
                    </a:solidFill>
                    <a:latin typeface="Arial" charset="0"/>
                    <a:ea typeface="ＭＳ Ｐゴシック" charset="0"/>
                  </a:defRPr>
                </a:lvl2pPr>
                <a:lvl3pPr marL="1143000" indent="-228600" eaLnBrk="0" hangingPunct="0">
                  <a:defRPr sz="10100">
                    <a:solidFill>
                      <a:schemeClr val="tx1"/>
                    </a:solidFill>
                    <a:latin typeface="Arial" charset="0"/>
                    <a:ea typeface="ＭＳ Ｐゴシック" charset="0"/>
                  </a:defRPr>
                </a:lvl3pPr>
                <a:lvl4pPr marL="1600200" indent="-228600" eaLnBrk="0" hangingPunct="0">
                  <a:defRPr sz="10100">
                    <a:solidFill>
                      <a:schemeClr val="tx1"/>
                    </a:solidFill>
                    <a:latin typeface="Arial" charset="0"/>
                    <a:ea typeface="ＭＳ Ｐゴシック" charset="0"/>
                  </a:defRPr>
                </a:lvl4pPr>
                <a:lvl5pPr marL="2057400" indent="-228600" eaLnBrk="0" hangingPunct="0">
                  <a:defRPr sz="10100">
                    <a:solidFill>
                      <a:schemeClr val="tx1"/>
                    </a:solidFill>
                    <a:latin typeface="Arial" charset="0"/>
                    <a:ea typeface="ＭＳ Ｐゴシック" charset="0"/>
                  </a:defRPr>
                </a:lvl5pPr>
                <a:lvl6pPr marL="2514600" indent="-228600" eaLnBrk="0" fontAlgn="base" hangingPunct="0">
                  <a:spcBef>
                    <a:spcPct val="0"/>
                  </a:spcBef>
                  <a:spcAft>
                    <a:spcPct val="0"/>
                  </a:spcAft>
                  <a:defRPr sz="10100">
                    <a:solidFill>
                      <a:schemeClr val="tx1"/>
                    </a:solidFill>
                    <a:latin typeface="Arial" charset="0"/>
                    <a:ea typeface="ＭＳ Ｐゴシック" charset="0"/>
                  </a:defRPr>
                </a:lvl6pPr>
                <a:lvl7pPr marL="2971800" indent="-228600" eaLnBrk="0" fontAlgn="base" hangingPunct="0">
                  <a:spcBef>
                    <a:spcPct val="0"/>
                  </a:spcBef>
                  <a:spcAft>
                    <a:spcPct val="0"/>
                  </a:spcAft>
                  <a:defRPr sz="10100">
                    <a:solidFill>
                      <a:schemeClr val="tx1"/>
                    </a:solidFill>
                    <a:latin typeface="Arial" charset="0"/>
                    <a:ea typeface="ＭＳ Ｐゴシック" charset="0"/>
                  </a:defRPr>
                </a:lvl7pPr>
                <a:lvl8pPr marL="3429000" indent="-228600" eaLnBrk="0" fontAlgn="base" hangingPunct="0">
                  <a:spcBef>
                    <a:spcPct val="0"/>
                  </a:spcBef>
                  <a:spcAft>
                    <a:spcPct val="0"/>
                  </a:spcAft>
                  <a:defRPr sz="10100">
                    <a:solidFill>
                      <a:schemeClr val="tx1"/>
                    </a:solidFill>
                    <a:latin typeface="Arial" charset="0"/>
                    <a:ea typeface="ＭＳ Ｐゴシック" charset="0"/>
                  </a:defRPr>
                </a:lvl8pPr>
                <a:lvl9pPr marL="3886200" indent="-228600" eaLnBrk="0" fontAlgn="base" hangingPunct="0">
                  <a:spcBef>
                    <a:spcPct val="0"/>
                  </a:spcBef>
                  <a:spcAft>
                    <a:spcPct val="0"/>
                  </a:spcAft>
                  <a:defRPr sz="10100">
                    <a:solidFill>
                      <a:schemeClr val="tx1"/>
                    </a:solidFill>
                    <a:latin typeface="Arial" charset="0"/>
                    <a:ea typeface="ＭＳ Ｐゴシック" charset="0"/>
                  </a:defRPr>
                </a:lvl9pPr>
              </a:lstStyle>
              <a:p>
                <a:pPr algn="ctr" eaLnBrk="1" hangingPunct="1"/>
                <a:r>
                  <a:rPr lang="en-US" sz="2400" b="1"/>
                  <a:t>Ecosystem</a:t>
                </a:r>
              </a:p>
            </p:txBody>
          </p:sp>
          <p:sp>
            <p:nvSpPr>
              <p:cNvPr id="31" name="TextBox 393"/>
              <p:cNvSpPr txBox="1">
                <a:spLocks noChangeArrowheads="1"/>
              </p:cNvSpPr>
              <p:nvPr/>
            </p:nvSpPr>
            <p:spPr bwMode="auto">
              <a:xfrm>
                <a:off x="36563028" y="25156443"/>
                <a:ext cx="3677745" cy="1611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100">
                    <a:solidFill>
                      <a:schemeClr val="tx1"/>
                    </a:solidFill>
                    <a:latin typeface="Arial" charset="0"/>
                    <a:ea typeface="ＭＳ Ｐゴシック" charset="0"/>
                    <a:cs typeface="ＭＳ Ｐゴシック" charset="0"/>
                  </a:defRPr>
                </a:lvl1pPr>
                <a:lvl2pPr marL="742950" indent="-285750" eaLnBrk="0" hangingPunct="0">
                  <a:defRPr sz="10100">
                    <a:solidFill>
                      <a:schemeClr val="tx1"/>
                    </a:solidFill>
                    <a:latin typeface="Arial" charset="0"/>
                    <a:ea typeface="ＭＳ Ｐゴシック" charset="0"/>
                  </a:defRPr>
                </a:lvl2pPr>
                <a:lvl3pPr marL="1143000" indent="-228600" eaLnBrk="0" hangingPunct="0">
                  <a:defRPr sz="10100">
                    <a:solidFill>
                      <a:schemeClr val="tx1"/>
                    </a:solidFill>
                    <a:latin typeface="Arial" charset="0"/>
                    <a:ea typeface="ＭＳ Ｐゴシック" charset="0"/>
                  </a:defRPr>
                </a:lvl3pPr>
                <a:lvl4pPr marL="1600200" indent="-228600" eaLnBrk="0" hangingPunct="0">
                  <a:defRPr sz="10100">
                    <a:solidFill>
                      <a:schemeClr val="tx1"/>
                    </a:solidFill>
                    <a:latin typeface="Arial" charset="0"/>
                    <a:ea typeface="ＭＳ Ｐゴシック" charset="0"/>
                  </a:defRPr>
                </a:lvl4pPr>
                <a:lvl5pPr marL="2057400" indent="-228600" eaLnBrk="0" hangingPunct="0">
                  <a:defRPr sz="10100">
                    <a:solidFill>
                      <a:schemeClr val="tx1"/>
                    </a:solidFill>
                    <a:latin typeface="Arial" charset="0"/>
                    <a:ea typeface="ＭＳ Ｐゴシック" charset="0"/>
                  </a:defRPr>
                </a:lvl5pPr>
                <a:lvl6pPr marL="2514600" indent="-228600" eaLnBrk="0" fontAlgn="base" hangingPunct="0">
                  <a:spcBef>
                    <a:spcPct val="0"/>
                  </a:spcBef>
                  <a:spcAft>
                    <a:spcPct val="0"/>
                  </a:spcAft>
                  <a:defRPr sz="10100">
                    <a:solidFill>
                      <a:schemeClr val="tx1"/>
                    </a:solidFill>
                    <a:latin typeface="Arial" charset="0"/>
                    <a:ea typeface="ＭＳ Ｐゴシック" charset="0"/>
                  </a:defRPr>
                </a:lvl6pPr>
                <a:lvl7pPr marL="2971800" indent="-228600" eaLnBrk="0" fontAlgn="base" hangingPunct="0">
                  <a:spcBef>
                    <a:spcPct val="0"/>
                  </a:spcBef>
                  <a:spcAft>
                    <a:spcPct val="0"/>
                  </a:spcAft>
                  <a:defRPr sz="10100">
                    <a:solidFill>
                      <a:schemeClr val="tx1"/>
                    </a:solidFill>
                    <a:latin typeface="Arial" charset="0"/>
                    <a:ea typeface="ＭＳ Ｐゴシック" charset="0"/>
                  </a:defRPr>
                </a:lvl7pPr>
                <a:lvl8pPr marL="3429000" indent="-228600" eaLnBrk="0" fontAlgn="base" hangingPunct="0">
                  <a:spcBef>
                    <a:spcPct val="0"/>
                  </a:spcBef>
                  <a:spcAft>
                    <a:spcPct val="0"/>
                  </a:spcAft>
                  <a:defRPr sz="10100">
                    <a:solidFill>
                      <a:schemeClr val="tx1"/>
                    </a:solidFill>
                    <a:latin typeface="Arial" charset="0"/>
                    <a:ea typeface="ＭＳ Ｐゴシック" charset="0"/>
                  </a:defRPr>
                </a:lvl8pPr>
                <a:lvl9pPr marL="3886200" indent="-228600" eaLnBrk="0" fontAlgn="base" hangingPunct="0">
                  <a:spcBef>
                    <a:spcPct val="0"/>
                  </a:spcBef>
                  <a:spcAft>
                    <a:spcPct val="0"/>
                  </a:spcAft>
                  <a:defRPr sz="10100">
                    <a:solidFill>
                      <a:schemeClr val="tx1"/>
                    </a:solidFill>
                    <a:latin typeface="Arial" charset="0"/>
                    <a:ea typeface="ＭＳ Ｐゴシック" charset="0"/>
                  </a:defRPr>
                </a:lvl9pPr>
              </a:lstStyle>
              <a:p>
                <a:pPr algn="ctr" eaLnBrk="1" hangingPunct="1"/>
                <a:r>
                  <a:rPr lang="en-US" sz="2400" b="1"/>
                  <a:t>Total DNA collected on filters</a:t>
                </a:r>
              </a:p>
            </p:txBody>
          </p:sp>
          <p:sp>
            <p:nvSpPr>
              <p:cNvPr id="32" name="Down Arrow 31"/>
              <p:cNvSpPr/>
              <p:nvPr/>
            </p:nvSpPr>
            <p:spPr bwMode="auto">
              <a:xfrm>
                <a:off x="35052998" y="27356824"/>
                <a:ext cx="925402" cy="2504576"/>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33" name="TextBox 395"/>
              <p:cNvSpPr txBox="1">
                <a:spLocks noChangeArrowheads="1"/>
              </p:cNvSpPr>
              <p:nvPr/>
            </p:nvSpPr>
            <p:spPr bwMode="auto">
              <a:xfrm>
                <a:off x="35337307" y="30210667"/>
                <a:ext cx="6966429" cy="1611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100">
                    <a:solidFill>
                      <a:schemeClr val="tx1"/>
                    </a:solidFill>
                    <a:latin typeface="Arial" charset="0"/>
                    <a:ea typeface="ＭＳ Ｐゴシック" charset="0"/>
                    <a:cs typeface="ＭＳ Ｐゴシック" charset="0"/>
                  </a:defRPr>
                </a:lvl1pPr>
                <a:lvl2pPr marL="742950" indent="-285750" eaLnBrk="0" hangingPunct="0">
                  <a:defRPr sz="10100">
                    <a:solidFill>
                      <a:schemeClr val="tx1"/>
                    </a:solidFill>
                    <a:latin typeface="Arial" charset="0"/>
                    <a:ea typeface="ＭＳ Ｐゴシック" charset="0"/>
                  </a:defRPr>
                </a:lvl2pPr>
                <a:lvl3pPr marL="1143000" indent="-228600" eaLnBrk="0" hangingPunct="0">
                  <a:defRPr sz="10100">
                    <a:solidFill>
                      <a:schemeClr val="tx1"/>
                    </a:solidFill>
                    <a:latin typeface="Arial" charset="0"/>
                    <a:ea typeface="ＭＳ Ｐゴシック" charset="0"/>
                  </a:defRPr>
                </a:lvl3pPr>
                <a:lvl4pPr marL="1600200" indent="-228600" eaLnBrk="0" hangingPunct="0">
                  <a:defRPr sz="10100">
                    <a:solidFill>
                      <a:schemeClr val="tx1"/>
                    </a:solidFill>
                    <a:latin typeface="Arial" charset="0"/>
                    <a:ea typeface="ＭＳ Ｐゴシック" charset="0"/>
                  </a:defRPr>
                </a:lvl4pPr>
                <a:lvl5pPr marL="2057400" indent="-228600" eaLnBrk="0" hangingPunct="0">
                  <a:defRPr sz="10100">
                    <a:solidFill>
                      <a:schemeClr val="tx1"/>
                    </a:solidFill>
                    <a:latin typeface="Arial" charset="0"/>
                    <a:ea typeface="ＭＳ Ｐゴシック" charset="0"/>
                  </a:defRPr>
                </a:lvl5pPr>
                <a:lvl6pPr marL="2514600" indent="-228600" eaLnBrk="0" fontAlgn="base" hangingPunct="0">
                  <a:spcBef>
                    <a:spcPct val="0"/>
                  </a:spcBef>
                  <a:spcAft>
                    <a:spcPct val="0"/>
                  </a:spcAft>
                  <a:defRPr sz="10100">
                    <a:solidFill>
                      <a:schemeClr val="tx1"/>
                    </a:solidFill>
                    <a:latin typeface="Arial" charset="0"/>
                    <a:ea typeface="ＭＳ Ｐゴシック" charset="0"/>
                  </a:defRPr>
                </a:lvl6pPr>
                <a:lvl7pPr marL="2971800" indent="-228600" eaLnBrk="0" fontAlgn="base" hangingPunct="0">
                  <a:spcBef>
                    <a:spcPct val="0"/>
                  </a:spcBef>
                  <a:spcAft>
                    <a:spcPct val="0"/>
                  </a:spcAft>
                  <a:defRPr sz="10100">
                    <a:solidFill>
                      <a:schemeClr val="tx1"/>
                    </a:solidFill>
                    <a:latin typeface="Arial" charset="0"/>
                    <a:ea typeface="ＭＳ Ｐゴシック" charset="0"/>
                  </a:defRPr>
                </a:lvl7pPr>
                <a:lvl8pPr marL="3429000" indent="-228600" eaLnBrk="0" fontAlgn="base" hangingPunct="0">
                  <a:spcBef>
                    <a:spcPct val="0"/>
                  </a:spcBef>
                  <a:spcAft>
                    <a:spcPct val="0"/>
                  </a:spcAft>
                  <a:defRPr sz="10100">
                    <a:solidFill>
                      <a:schemeClr val="tx1"/>
                    </a:solidFill>
                    <a:latin typeface="Arial" charset="0"/>
                    <a:ea typeface="ＭＳ Ｐゴシック" charset="0"/>
                  </a:defRPr>
                </a:lvl8pPr>
                <a:lvl9pPr marL="3886200" indent="-228600" eaLnBrk="0" fontAlgn="base" hangingPunct="0">
                  <a:spcBef>
                    <a:spcPct val="0"/>
                  </a:spcBef>
                  <a:spcAft>
                    <a:spcPct val="0"/>
                  </a:spcAft>
                  <a:defRPr sz="10100">
                    <a:solidFill>
                      <a:schemeClr val="tx1"/>
                    </a:solidFill>
                    <a:latin typeface="Arial" charset="0"/>
                    <a:ea typeface="ＭＳ Ｐゴシック" charset="0"/>
                  </a:defRPr>
                </a:lvl9pPr>
              </a:lstStyle>
              <a:p>
                <a:pPr algn="ctr" eaLnBrk="1" hangingPunct="1"/>
                <a:r>
                  <a:rPr lang="en-US" sz="2400" b="1"/>
                  <a:t>A Genomic View of Biodiversity Across Multiple Trophic Levels</a:t>
                </a:r>
              </a:p>
            </p:txBody>
          </p:sp>
          <p:sp>
            <p:nvSpPr>
              <p:cNvPr id="34" name="TextBox 396"/>
              <p:cNvSpPr txBox="1">
                <a:spLocks noChangeArrowheads="1"/>
              </p:cNvSpPr>
              <p:nvPr/>
            </p:nvSpPr>
            <p:spPr bwMode="auto">
              <a:xfrm>
                <a:off x="35902920" y="27664955"/>
                <a:ext cx="6257832" cy="1239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100">
                    <a:solidFill>
                      <a:schemeClr val="tx1"/>
                    </a:solidFill>
                    <a:latin typeface="Arial" charset="0"/>
                    <a:ea typeface="ＭＳ Ｐゴシック" charset="0"/>
                    <a:cs typeface="ＭＳ Ｐゴシック" charset="0"/>
                  </a:defRPr>
                </a:lvl1pPr>
                <a:lvl2pPr marL="742950" indent="-285750" eaLnBrk="0" hangingPunct="0">
                  <a:defRPr sz="10100">
                    <a:solidFill>
                      <a:schemeClr val="tx1"/>
                    </a:solidFill>
                    <a:latin typeface="Arial" charset="0"/>
                    <a:ea typeface="ＭＳ Ｐゴシック" charset="0"/>
                  </a:defRPr>
                </a:lvl2pPr>
                <a:lvl3pPr marL="1143000" indent="-228600" eaLnBrk="0" hangingPunct="0">
                  <a:defRPr sz="10100">
                    <a:solidFill>
                      <a:schemeClr val="tx1"/>
                    </a:solidFill>
                    <a:latin typeface="Arial" charset="0"/>
                    <a:ea typeface="ＭＳ Ｐゴシック" charset="0"/>
                  </a:defRPr>
                </a:lvl3pPr>
                <a:lvl4pPr marL="1600200" indent="-228600" eaLnBrk="0" hangingPunct="0">
                  <a:defRPr sz="10100">
                    <a:solidFill>
                      <a:schemeClr val="tx1"/>
                    </a:solidFill>
                    <a:latin typeface="Arial" charset="0"/>
                    <a:ea typeface="ＭＳ Ｐゴシック" charset="0"/>
                  </a:defRPr>
                </a:lvl4pPr>
                <a:lvl5pPr marL="2057400" indent="-228600" eaLnBrk="0" hangingPunct="0">
                  <a:defRPr sz="10100">
                    <a:solidFill>
                      <a:schemeClr val="tx1"/>
                    </a:solidFill>
                    <a:latin typeface="Arial" charset="0"/>
                    <a:ea typeface="ＭＳ Ｐゴシック" charset="0"/>
                  </a:defRPr>
                </a:lvl5pPr>
                <a:lvl6pPr marL="2514600" indent="-228600" eaLnBrk="0" fontAlgn="base" hangingPunct="0">
                  <a:spcBef>
                    <a:spcPct val="0"/>
                  </a:spcBef>
                  <a:spcAft>
                    <a:spcPct val="0"/>
                  </a:spcAft>
                  <a:defRPr sz="10100">
                    <a:solidFill>
                      <a:schemeClr val="tx1"/>
                    </a:solidFill>
                    <a:latin typeface="Arial" charset="0"/>
                    <a:ea typeface="ＭＳ Ｐゴシック" charset="0"/>
                  </a:defRPr>
                </a:lvl6pPr>
                <a:lvl7pPr marL="2971800" indent="-228600" eaLnBrk="0" fontAlgn="base" hangingPunct="0">
                  <a:spcBef>
                    <a:spcPct val="0"/>
                  </a:spcBef>
                  <a:spcAft>
                    <a:spcPct val="0"/>
                  </a:spcAft>
                  <a:defRPr sz="10100">
                    <a:solidFill>
                      <a:schemeClr val="tx1"/>
                    </a:solidFill>
                    <a:latin typeface="Arial" charset="0"/>
                    <a:ea typeface="ＭＳ Ｐゴシック" charset="0"/>
                  </a:defRPr>
                </a:lvl7pPr>
                <a:lvl8pPr marL="3429000" indent="-228600" eaLnBrk="0" fontAlgn="base" hangingPunct="0">
                  <a:spcBef>
                    <a:spcPct val="0"/>
                  </a:spcBef>
                  <a:spcAft>
                    <a:spcPct val="0"/>
                  </a:spcAft>
                  <a:defRPr sz="10100">
                    <a:solidFill>
                      <a:schemeClr val="tx1"/>
                    </a:solidFill>
                    <a:latin typeface="Arial" charset="0"/>
                    <a:ea typeface="ＭＳ Ｐゴシック" charset="0"/>
                  </a:defRPr>
                </a:lvl8pPr>
                <a:lvl9pPr marL="3886200" indent="-228600" eaLnBrk="0" fontAlgn="base" hangingPunct="0">
                  <a:spcBef>
                    <a:spcPct val="0"/>
                  </a:spcBef>
                  <a:spcAft>
                    <a:spcPct val="0"/>
                  </a:spcAft>
                  <a:defRPr sz="10100">
                    <a:solidFill>
                      <a:schemeClr val="tx1"/>
                    </a:solidFill>
                    <a:latin typeface="Arial" charset="0"/>
                    <a:ea typeface="ＭＳ Ｐゴシック" charset="0"/>
                  </a:defRPr>
                </a:lvl9pPr>
              </a:lstStyle>
              <a:p>
                <a:pPr algn="ctr" eaLnBrk="1" hangingPunct="1"/>
                <a:r>
                  <a:rPr lang="en-US" sz="1800" b="1"/>
                  <a:t>Amplification of barcode genes for particular groups (prokaryotes to vertebrates)</a:t>
                </a:r>
              </a:p>
            </p:txBody>
          </p:sp>
          <p:pic>
            <p:nvPicPr>
              <p:cNvPr id="35" name="Picture 2" descr="http://jrscience.wcp.muohio.edu/climate_projects_05/productivity/images/phyto3.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06273" y="28897678"/>
                <a:ext cx="1843447" cy="1421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6" descr="http://cdn.superbwallpapers.com/wallpapers/3d/bacteria-18929-2880x180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13168" y="28999989"/>
                <a:ext cx="1934719" cy="1006156"/>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7" name="AutoShape 10" descr="data:image/jpeg;base64,/9j/4AAQSkZJRgABAQAAAQABAAD/2wCEAAkGBhQSEBQUEhQUFBQUFBQUFBQUFBQUFBQUFBQVFBQUFBQXHCYeFxwkGRQUHy8gJCcpLCwsFR4xNTAqNScrLCkBCQoKDgwNFA8PFCkcFBgpKSkpKSkpKSkpKSkpKSkpKSkpKSkpKSkpKSkpKSkpKSkpKSkpKSkpKSkpKSkpKSkpKf/AABEIAJABXQMBIgACEQEDEQH/xAAbAAACAwEBAQAAAAAAAAAAAAAAAQIFBgQDB//EAEIQAAICAQEEBwMICAUFAQAAAAECAAMRBAUSITEGEyJBUWFxMoGRBxQjM0JiobEVQ1JTY3KCwSQ0g9HhRHOSsvAW/8QAFQEBAQAAAAAAAAAAAAAAAAAAAAH/xAAYEQEBAQEBAAAAAAAAAAAAAAAAEQFBIf/aAAwDAQACEQMRAD8A+2wEISghHiBEgiDCPERMoRhCOQGYQzCA4oQlCjihAcIswzAcIi0iWkEsxZnJtDaddKb9rqi+LHGT4AcyfISrG09Tf/lqerQ8rtQCufNKR2j/AFYlF4zAc+UqbulemV9zrVd843a82Nn0TMgvRFHIbVWWalv2XO5SPSpOHxzLjS6GuoYrREHgihfygeOj1y2glDnDFTkEMrLzVlPEH18ROoGVW1KzS/zhBlcAahQOaDlaB3snf4rnwEskcEAg5BAII5EHiCIHsISAMeYDhCGYDEcjHAcDFHAUI4jAIQhmA4RRwCEIQCEIQDEIQxAQhmBhmAZiLwzFAGsiEYEcBRwjEBQMcRMAzFmBMizwAmIvKzaXSCioHrLFHAjAPa8OGJjrNQjn/CfpFj3Ml9pUHkPrN4Hx4yI+h9ZDrJ81Vtq2Wmqq5t4e3vikrT4daypz8F9o+XOaTT9HdcVAt1nEDiUrAJPj3ASlaK3UBQSxAA4kk4AHiSeUom27ZqDu6MDc5NqrAeqH/ZXgbj8F8zK1vkvR89dqtTaDx3Wfs5zzwZYj5PqMDNmoOAAM3Ny8vCQ9dez9gU1t1jk33fvrjvsP5B7NY8lAlx148ZnT8n+nx7Vw/wBVoj8n1Hc949LT/eBpBZHvzNN0DX7Oo1K/6mYm6IXr9Xrrx/NhoGn3xKKq/wCaOK34UOfoXPKtj+oc9wz7J/p7hOP9E7RT2dVW/k9ePykNQ+0N0pbp9PejAhlVyN4HyPCUakPHmYHRdIdTpG3bdNeaO4MQ9lfkr/rF8jg+Zl/oOm2lt4dZuN+zaDWfieB+MFaCGZ51XA8iCO4g5GPUScKlmPMIoEswhGIBCEDAUIQgEMwhAI8xRwCGYQgEUcIETAiEIABHiEcgQEcUCYBDMiWnHtHa9VCF7XCgePM+g75R25nDtHa9VC71rqo8zxPoJnB0g1Ws4aOrqqz/ANRbwGPuLzJ/+zOzZ/QmpW6zUM2pt571vsg/dTl8cwjmPSu7UcNFp2YfvbexUPPz90mnRfU3cdVqmweddA3R6bx4zTrgcAMDuEmDIKjRdFNNVxWpS37T9tj72nfq9Jv1lFZqwcDNeAwHeFOOzkcMjiO6c219omjccgGnO7a3HNe9gJZjvTPBvDIPcZ3qZR56LQpSgStQqjuHieZJ5knvJ4me+IhHCiOKGZAQhDMBxQzDMoI4swzAZErdd0b0931lKE+IGD8RLHMcDJajoAFO9pb7aG8Aez+EjVr9dpjjUV9fXj6ypQXHqBjM15MUJFXsvpDTfwSwbw5oey4P8plnK/afR6i/6ysEjkw7LD0IlW2h1el+pb5zUP1dhxYB91++BpBJZlLsvpPVc24c1WjnXYN1s/dPJvdLjMKlCLMMwHCGYQCEMwzAcIsxb0BxzNXdOKhrk0gDOzkrvKN4BwMkHyAHEzSAwHHFmG9AUMQjgEIoSAJnlfeqqWYgAcSScARaq0qjMFLFVJCjm2BnA8zPmOztf+lX39XqEpoydzRraquwB/XNnIz4c/SErQajpfbqXNWzUFmDh9Q/Cms+v2jz4DM69m9CUDC3VOdVbzzZ9Wp+5Xy95zLfZ5pRVrp6tVUYVK93AA8AJ2AwJKMcIrHwCTyAJPoOJhmSAlV8u1XytsNWa1CAKosNTI5saohW43A7qWbjbwXdI5AnM+oqZlz8mmk67re3jh9HldwgMGCk43t0EA7uccAOU1RhMed1IdSrAFWBVgeRUjBB90q+jTEUmpiS2nsegsebKmDWx8zWyS3JlRsk/wCK1g7t+g/1GhQfwCwq4hCEAxFHCAYhCEgI4oSghHFmARxQgEIQgEIQgcG1diVahcWLxHsuODqfFWlM+uv0PC/f1FHIWqpNtY/iAe0POajEMQjg0e2qbfq7a2z3Bhve9TxHwnaGmd2n0VCk26dEJPFqbFVq39MjsnzEjs/SaTVIy9StVq8HQApZW37SkY7+IIgaXMcrtgaw26etm4tgq58XrY1ufeVJ98sQIU4jDM8rr1RSzMFUc2YgAepPCB6EzL9JOkDlvm2l43MQHYcRWp5/1flObbPThXsGm0Tdbc4JLoCyVryzvci2eU9BpF2dobbTxsCFi3Ml24AA9/EwlVfyebIU6vU353hSfm1Z8T7Vrj1PD4z6GJnegmyzRoag3t2Ztc/es7X5YHumhgxKEQjzCogxiLEcAhmEICmS1+xPmrvZXSt+mdi9tBRXetmOWspBHEE8SnqRNbCEZ/TbG0OorD11UlTxD1qK2BH3kwykSTdH7E46fUWpj7FxOoqPrvHfX3NHr9gMrtdpGFdrcXrP1Nx++v2W+8PfPTZnSAWP1Vqmm8c63+14tW3Jx5iQeDbYvp/zGnYqP1unPWp6lDh1+B9ZZbG2quoqWxAwB7nG6w9e4+oyJ2AxwqWYiYosyjg27rjTp3tUA9WA5B70DDf9+7vY8xKfYO3KvnFq72bNRqLjWACfotOq077Y9lc1sATzJnr071hXQ3Iql7b1aimtfae2xSAB6DLE9wWLoR0OXQ0AMes1DKvW2niSQPYXwQEnh38T3wnWkzGYoQozCEJAQhGIBCEDKCEIoDzCEIBCEIBmAMIoEswzIRwHmVW2NhC0iytjXensWD/1fxEtMwzAzvRfV9Wp01vZuVrGIPAOHdn3q/Edo8Jot6cG19jJqFAbIZTlLF4Oh8VMqaOkJ05NWtIVlBKXY7Nyj8n8u+EaK9CykBipIIDDBKnxAII+MwG3tdShYVA6i0DD32k3FTkALWD2QxJAG6AMmd76+/aB3aQ1WnzhmPBnH9h5D3zQbP6PU1IECA4ZWywyd9TlW9x4iBW9Deig0tZewA6i3tWnnu55VqfBRw8zk984/lCbrBpdKOeo1Cg/yJxY/jNfY4AJJAAGSScADvJJ5TG65+t25QOYo07P5AvnB+GIGzRQBgchwHp3SQkUbIz4ycKIGEcBQhmIwDMcQhICPEUMyhzi2psmvUJu2DkcqwOHRv2kbmpnZCBmzrNRpOF+b6O69F+kQfxUHMfeEvNLrFsUOjBlPJgcgzoModV0cKMbdI/U2HiyHjTYfvJ3HzEIvMzi2ptWvT1my1gqDv7yTyVRzZj3AcTK/T9I9xhXqkNDngGPGl/5bP7GdlmwqbNQuoZd+xVArLMWROfaRPZDHPtc4FPoAxZtfq1ZN1SKKd0s2npbG87quc2NwLY9kDHjNHTqVdQykMrDIYHIIPeCJX7TtspfrgWsp3QLKgMsmM/S144tz7S+AyOU5l2IjfSaW1qd/tZqINT545NR7PwwYF7vR5lD/jq/3GoA8N6l/wAcrn4SY6SovC9LKD/EU7nusXK/jAuwYxOXTa5LBlHVwe9WBH4GdCmRUxHiIRwCEIsygJizDMMwHCKPMAhFFAlmKImECUUUMwHmLMp9q9KaaOBbffuRO03v7h75ndo63ValVZ86fTM6Ice0Q53QzHnjJA7vahKvdrdLK6juV/TWngEXkD95v7Spbopbrc2atyP3aD7HgQO7jjzmg2R0eq047Cje72I4/wDEtBAz2xtoNS40uoADj6qwDCXKPyby75cWa5BYlZOHdXZRg8Qm7v8AHlw3hODpQNOagNS4rBb6NycMrjiGVu4j4TMN0gy+mDuj2U6hAtqMrLfTd9Cxyp4Nh1JH3cyDe2VBlKsAQwIIIyCCMEEeGJ8j0+ntO1H0BJJ6sUGz7XzNSLC2fE1Fa8+JM+ugzFmtR0hDYG82kKk9+OB/sJTW0rrCgAAAAAADkAOAA909IsxgwohCEAhFHmARQhAIQhAIQikDhDMUo89RpldSrqGU8wwyDKU7Bto46S3C/uLSWr9EbmkvoZgUVfSYIQuprahuWT2qz5hx/eQs0D1k26JlZWOXoyNxieJatuSMfgZfWVhhhgCDzBAI+EpruitYJahn07eNZ7PvQ8JEcjdOdOliV3F6XbIItXdCMMYDtyGc8G5HHOaEEEeI+IMzG09i3upW5KdZXxGGASwA+B7plLNparZpxWCmnHAafVOX91Nu6Co+7kj0hK3uv6M6V8s9SKRx31+jK44728pGMc8zm6IXWP1rB2fTbwXTNZxsYLkO+9wyhPs548JR6LX/AD9VbV6muuk4J01YdN/yusfiRnuHCbfTaqoqBWyFQAAFZcADgMAd0K6YSO/EWhTJiJkd6G9KJZhmefWRh5BPMMyGZB71X2iFHmQPzlHtCVOp6UaZOdqnyXtH8JwN0wLnFGnssPieyJBpMzy1GrRBl2CjxY4Ezxq2hdzKadT+zxYe+cWn6Nhb93WO1u+xNLkncYY+rPg4+BHLwhFjq+mlfs0q97dwQYXP8x/2nKdDrdUfpX+b1E8UTgxHrz+M0mk0NdYxWiqPIf3nTAqNm9FqKeIXeb9p+J/4njtiv5y/zVfY7LahhwAQEMtYI+0xA9AJ2bW2mU3a6wGusyK1PIeNj+Cj8eU6NmbOFKYyWZjvWOebuebH/buEo6guI4YhiFBGecoNtdCNLqAT1SpZwK21jccMDkE7uN7jjnNBiKEU2w9rMxam/s6iv2h3WL3WJ5Hv8DKS3I28p7m02PTAP+0vNv7IawCyo7t9XGtvHxRvunlMndtQWbR0N4G6WDU2r3o4yCp97CQfRAZKQUyQlVIGEUIChCOAQhCQKEcMQImEeIShZhCEgUIGOUIGOEIFbrdkPY5J1FyJwArq3E9cvgsfiJLSdH6K23hWGf8AbsJsf/yckj3SxhA5b9l1P7daN6qJwW9E9Mxz1e6eXZYjvlzFIKH/APIVj2bL19LDIN0Ys+zq7x6kNNDAQMRdp9Zp2xbqGas8rt3KjytHEp68vSel+m2jjKW031sOGAFbHkSMN8RNmRK5thoDvVM1Ld+5jcP8yHsmEj5tq9m6vf6zrnrsC7u47WUtgHOFcgq/M8yfWWuzNRrLcINYqNj2LagLD5hhjfHmMzZfou1s9ZqH3e4VKtfrk8SfdiOvo1pwGBrD7+N5rCbGbHI7zHI92IIyz7D149uxrB/Cu3Sf6XA/Ocuo09FJHzirUs3gXqdmPiFR8n4TXno4oIC23qgOTULCUI8MntAehndpNm1VfV1queZAGT6tzMEcmi2BQgG7Uo4Z4jJ4+OZZIgHADHpwkoQoxPHWaJbUKOMqfcQRxDA9xB4gz3EIFD+km0x3NUexnCanHYYdwuxwrbz9k+XKdW0trLUilR1j2HdpRTxsbyI+yBxLdwloygjBwQeYPKcWl2LTU29XWqnjjGcDPPdHJc8M48IHlsjZZTL2nfusx1jdwA5Ig7lHd485YxxSghCEAhHCBGYD5QNiNU6a2ocEdWtUeIIw+PgDPoGZ56rSrYjI4yrqVYeIYYIhNeOzdat1SWLxV1DD3zqnHsrZSaapaqshE5ZJY8TnmZ15kVKEQMcoQjihAcIswzAcIswkDgRI70YeAYijilAYiIGEBwizCA4RQzAlmEjmEgeYRQzKHCLMCYEswzI5jzIHmGZGPMB5hmRzDMolCLMMyCUJHMMyh5hmRMMwJQizDMCURMjmGYEosxZgTAeYsxQzAlmGZEGPMD//2Q=="/>
              <p:cNvSpPr>
                <a:spLocks noChangeAspect="1" noChangeArrowheads="1"/>
              </p:cNvSpPr>
              <p:nvPr/>
            </p:nvSpPr>
            <p:spPr bwMode="auto">
              <a:xfrm>
                <a:off x="30060176" y="25009865"/>
                <a:ext cx="377205" cy="314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p>
            </p:txBody>
          </p:sp>
          <p:pic>
            <p:nvPicPr>
              <p:cNvPr id="38" name="Picture 18" descr="Kelp_Forest_12.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718000" y="26101094"/>
                <a:ext cx="3029425" cy="3363668"/>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9" name="Pictur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2602378" y="27357562"/>
                <a:ext cx="2487192" cy="3018467"/>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0" name="Picture 27" descr="3-benthic_3"/>
              <p:cNvPicPr>
                <a:picLocks noChangeAspect="1" noChangeArrowheads="1"/>
              </p:cNvPicPr>
              <p:nvPr/>
            </p:nvPicPr>
            <p:blipFill>
              <a:blip r:embed="rId9">
                <a:lum contrast="6000"/>
                <a:extLst>
                  <a:ext uri="{28A0092B-C50C-407E-A947-70E740481C1C}">
                    <a14:useLocalDpi xmlns:a14="http://schemas.microsoft.com/office/drawing/2010/main" val="0"/>
                  </a:ext>
                </a:extLst>
              </a:blip>
              <a:srcRect/>
              <a:stretch>
                <a:fillRect/>
              </a:stretch>
            </p:blipFill>
            <p:spPr bwMode="auto">
              <a:xfrm>
                <a:off x="29961946" y="29930634"/>
                <a:ext cx="2923335" cy="1968532"/>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4" name="Group 6"/>
            <p:cNvGrpSpPr>
              <a:grpSpLocks/>
            </p:cNvGrpSpPr>
            <p:nvPr/>
          </p:nvGrpSpPr>
          <p:grpSpPr bwMode="auto">
            <a:xfrm>
              <a:off x="36652204" y="10490867"/>
              <a:ext cx="6184898" cy="3363436"/>
              <a:chOff x="36804600" y="15777242"/>
              <a:chExt cx="5675553" cy="3363436"/>
            </a:xfrm>
          </p:grpSpPr>
          <p:sp>
            <p:nvSpPr>
              <p:cNvPr id="25" name="Text Box 66"/>
              <p:cNvSpPr txBox="1">
                <a:spLocks noChangeAspect="1" noChangeArrowheads="1"/>
              </p:cNvSpPr>
              <p:nvPr/>
            </p:nvSpPr>
            <p:spPr bwMode="auto">
              <a:xfrm>
                <a:off x="36804598" y="15776750"/>
                <a:ext cx="5675555" cy="3364270"/>
              </a:xfrm>
              <a:prstGeom prst="rect">
                <a:avLst/>
              </a:prstGeom>
              <a:solidFill>
                <a:schemeClr val="accent5">
                  <a:lumMod val="40000"/>
                  <a:lumOff val="60000"/>
                </a:schemeClr>
              </a:solidFill>
              <a:ln>
                <a:solidFill>
                  <a:schemeClr val="accent5">
                    <a:lumMod val="75000"/>
                  </a:schemeClr>
                </a:solidFill>
              </a:ln>
              <a:extLst/>
            </p:spPr>
            <p:txBody>
              <a:bodyPr/>
              <a:lstStyle>
                <a:defPPr>
                  <a:defRPr lang="en-US"/>
                </a:defPPr>
                <a:lvl1pPr marL="457200" indent="-457200">
                  <a:spcAft>
                    <a:spcPts val="1800"/>
                  </a:spcAft>
                  <a:buFont typeface="Arial"/>
                  <a:buChar char="•"/>
                  <a:defRPr sz="2400" b="1">
                    <a:solidFill>
                      <a:srgbClr val="000000"/>
                    </a:solidFill>
                  </a:defRPr>
                </a:lvl1pPr>
              </a:lstStyle>
              <a:p>
                <a:pPr marL="0" indent="0">
                  <a:buFont typeface="Arial"/>
                  <a:buNone/>
                  <a:defRPr/>
                </a:pPr>
                <a:r>
                  <a:rPr lang="en-US" sz="3200" dirty="0" smtClean="0">
                    <a:cs typeface="+mn-cs"/>
                  </a:rPr>
                  <a:t>Targets:</a:t>
                </a:r>
              </a:p>
              <a:p>
                <a:pPr>
                  <a:defRPr/>
                </a:pPr>
                <a:r>
                  <a:rPr lang="en-US" sz="2800" dirty="0" smtClean="0">
                    <a:cs typeface="+mn-cs"/>
                  </a:rPr>
                  <a:t>Microbes  </a:t>
                </a:r>
              </a:p>
              <a:p>
                <a:pPr>
                  <a:defRPr/>
                </a:pPr>
                <a:r>
                  <a:rPr lang="en-US" sz="2800" dirty="0" err="1" smtClean="0">
                    <a:cs typeface="+mn-cs"/>
                  </a:rPr>
                  <a:t>Microplankton</a:t>
                </a:r>
                <a:endParaRPr lang="en-US" sz="2800" dirty="0" smtClean="0">
                  <a:cs typeface="+mn-cs"/>
                </a:endParaRPr>
              </a:p>
              <a:p>
                <a:pPr>
                  <a:defRPr/>
                </a:pPr>
                <a:r>
                  <a:rPr lang="en-US" sz="2800" dirty="0" err="1" smtClean="0">
                    <a:cs typeface="+mn-cs"/>
                  </a:rPr>
                  <a:t>Ichthyoplankton</a:t>
                </a:r>
                <a:endParaRPr lang="en-US" sz="2800" dirty="0" smtClean="0">
                  <a:cs typeface="+mn-cs"/>
                </a:endParaRPr>
              </a:p>
              <a:p>
                <a:pPr>
                  <a:defRPr/>
                </a:pPr>
                <a:r>
                  <a:rPr lang="en-US" sz="2800" dirty="0" err="1" smtClean="0">
                    <a:cs typeface="+mn-cs"/>
                  </a:rPr>
                  <a:t>eDNA</a:t>
                </a:r>
                <a:endParaRPr lang="en-US" sz="2800" dirty="0" smtClean="0">
                  <a:cs typeface="+mn-cs"/>
                </a:endParaRPr>
              </a:p>
              <a:p>
                <a:pPr>
                  <a:defRPr/>
                </a:pPr>
                <a:endParaRPr lang="en-US" sz="2800" dirty="0" smtClean="0">
                  <a:cs typeface="+mn-cs"/>
                </a:endParaRPr>
              </a:p>
              <a:p>
                <a:pPr>
                  <a:defRPr/>
                </a:pPr>
                <a:endParaRPr lang="en-US" sz="2800" dirty="0" smtClean="0">
                  <a:cs typeface="+mn-cs"/>
                </a:endParaRPr>
              </a:p>
              <a:p>
                <a:pPr>
                  <a:defRPr/>
                </a:pPr>
                <a:endParaRPr lang="en-US" dirty="0" smtClean="0">
                  <a:cs typeface="+mn-cs"/>
                </a:endParaRPr>
              </a:p>
            </p:txBody>
          </p:sp>
          <p:pic>
            <p:nvPicPr>
              <p:cNvPr id="26" name="Picture 41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0161832" y="16047344"/>
                <a:ext cx="1984248" cy="1196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0159193" y="17548327"/>
                <a:ext cx="1981200" cy="127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2" name="Picture 1"/>
          <p:cNvPicPr>
            <a:picLocks noChangeAspect="1"/>
          </p:cNvPicPr>
          <p:nvPr/>
        </p:nvPicPr>
        <p:blipFill rotWithShape="1">
          <a:blip r:embed="rId12"/>
          <a:srcRect l="9" t="16890" r="48017" b="-1861"/>
          <a:stretch/>
        </p:blipFill>
        <p:spPr>
          <a:xfrm>
            <a:off x="152398" y="1481836"/>
            <a:ext cx="6463765" cy="4652264"/>
          </a:xfrm>
          <a:prstGeom prst="rect">
            <a:avLst/>
          </a:prstGeom>
        </p:spPr>
      </p:pic>
      <p:grpSp>
        <p:nvGrpSpPr>
          <p:cNvPr id="41" name="Group 6"/>
          <p:cNvGrpSpPr>
            <a:grpSpLocks/>
          </p:cNvGrpSpPr>
          <p:nvPr/>
        </p:nvGrpSpPr>
        <p:grpSpPr bwMode="auto">
          <a:xfrm>
            <a:off x="36804602" y="10643092"/>
            <a:ext cx="6184898" cy="3363079"/>
            <a:chOff x="36804600" y="15777242"/>
            <a:chExt cx="5675553" cy="3363436"/>
          </a:xfrm>
        </p:grpSpPr>
        <p:sp>
          <p:nvSpPr>
            <p:cNvPr id="42" name="Text Box 66"/>
            <p:cNvSpPr txBox="1">
              <a:spLocks noChangeAspect="1" noChangeArrowheads="1"/>
            </p:cNvSpPr>
            <p:nvPr/>
          </p:nvSpPr>
          <p:spPr bwMode="auto">
            <a:xfrm>
              <a:off x="36804598" y="15776750"/>
              <a:ext cx="5675555" cy="3364270"/>
            </a:xfrm>
            <a:prstGeom prst="rect">
              <a:avLst/>
            </a:prstGeom>
            <a:solidFill>
              <a:schemeClr val="accent5">
                <a:lumMod val="40000"/>
                <a:lumOff val="60000"/>
              </a:schemeClr>
            </a:solidFill>
            <a:ln>
              <a:solidFill>
                <a:schemeClr val="accent5">
                  <a:lumMod val="75000"/>
                </a:schemeClr>
              </a:solidFill>
            </a:ln>
            <a:extLst/>
          </p:spPr>
          <p:txBody>
            <a:bodyPr/>
            <a:lstStyle>
              <a:defPPr>
                <a:defRPr lang="en-US"/>
              </a:defPPr>
              <a:lvl1pPr marL="457200" indent="-457200">
                <a:spcAft>
                  <a:spcPts val="1800"/>
                </a:spcAft>
                <a:buFont typeface="Arial"/>
                <a:buChar char="•"/>
                <a:defRPr sz="2400" b="1">
                  <a:solidFill>
                    <a:srgbClr val="000000"/>
                  </a:solidFill>
                </a:defRPr>
              </a:lvl1pPr>
            </a:lstStyle>
            <a:p>
              <a:pPr marL="0" indent="0">
                <a:buFont typeface="Arial"/>
                <a:buNone/>
                <a:defRPr/>
              </a:pPr>
              <a:r>
                <a:rPr lang="en-US" sz="3200" dirty="0" smtClean="0">
                  <a:cs typeface="+mn-cs"/>
                </a:rPr>
                <a:t>Targets:</a:t>
              </a:r>
            </a:p>
            <a:p>
              <a:pPr>
                <a:defRPr/>
              </a:pPr>
              <a:r>
                <a:rPr lang="en-US" sz="2800" dirty="0" smtClean="0">
                  <a:cs typeface="+mn-cs"/>
                </a:rPr>
                <a:t>Microbes  </a:t>
              </a:r>
            </a:p>
            <a:p>
              <a:pPr>
                <a:defRPr/>
              </a:pPr>
              <a:r>
                <a:rPr lang="en-US" sz="2800" dirty="0" err="1" smtClean="0">
                  <a:cs typeface="+mn-cs"/>
                </a:rPr>
                <a:t>Microplankton</a:t>
              </a:r>
              <a:endParaRPr lang="en-US" sz="2800" dirty="0" smtClean="0">
                <a:cs typeface="+mn-cs"/>
              </a:endParaRPr>
            </a:p>
            <a:p>
              <a:pPr>
                <a:defRPr/>
              </a:pPr>
              <a:r>
                <a:rPr lang="en-US" sz="2800" dirty="0" err="1" smtClean="0">
                  <a:cs typeface="+mn-cs"/>
                </a:rPr>
                <a:t>Ichthyoplankton</a:t>
              </a:r>
              <a:endParaRPr lang="en-US" sz="2800" dirty="0" smtClean="0">
                <a:cs typeface="+mn-cs"/>
              </a:endParaRPr>
            </a:p>
            <a:p>
              <a:pPr>
                <a:defRPr/>
              </a:pPr>
              <a:r>
                <a:rPr lang="en-US" sz="2800" dirty="0" err="1" smtClean="0">
                  <a:cs typeface="+mn-cs"/>
                </a:rPr>
                <a:t>eDNA</a:t>
              </a:r>
              <a:endParaRPr lang="en-US" sz="2800" dirty="0" smtClean="0">
                <a:cs typeface="+mn-cs"/>
              </a:endParaRPr>
            </a:p>
            <a:p>
              <a:pPr>
                <a:defRPr/>
              </a:pPr>
              <a:endParaRPr lang="en-US" sz="2800" dirty="0" smtClean="0">
                <a:cs typeface="+mn-cs"/>
              </a:endParaRPr>
            </a:p>
            <a:p>
              <a:pPr>
                <a:defRPr/>
              </a:pPr>
              <a:endParaRPr lang="en-US" sz="2800" dirty="0" smtClean="0">
                <a:cs typeface="+mn-cs"/>
              </a:endParaRPr>
            </a:p>
            <a:p>
              <a:pPr>
                <a:defRPr/>
              </a:pPr>
              <a:endParaRPr lang="en-US" dirty="0" smtClean="0">
                <a:cs typeface="+mn-cs"/>
              </a:endParaRPr>
            </a:p>
          </p:txBody>
        </p:sp>
        <p:pic>
          <p:nvPicPr>
            <p:cNvPr id="43" name="Picture 41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0161832" y="16047344"/>
              <a:ext cx="1984248" cy="1196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1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0159193" y="17548327"/>
              <a:ext cx="1981200" cy="127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5" name="Text Box 66"/>
          <p:cNvSpPr txBox="1">
            <a:spLocks noChangeAspect="1" noChangeArrowheads="1"/>
          </p:cNvSpPr>
          <p:nvPr/>
        </p:nvSpPr>
        <p:spPr bwMode="auto">
          <a:xfrm>
            <a:off x="36957000" y="10795000"/>
            <a:ext cx="6184900" cy="3363913"/>
          </a:xfrm>
          <a:prstGeom prst="rect">
            <a:avLst/>
          </a:prstGeom>
          <a:solidFill>
            <a:schemeClr val="accent5">
              <a:lumMod val="40000"/>
              <a:lumOff val="60000"/>
            </a:schemeClr>
          </a:solidFill>
          <a:ln>
            <a:solidFill>
              <a:schemeClr val="accent5">
                <a:lumMod val="75000"/>
              </a:schemeClr>
            </a:solidFill>
          </a:ln>
          <a:extLst/>
        </p:spPr>
        <p:txBody>
          <a:bodyPr/>
          <a:lstStyle>
            <a:defPPr>
              <a:defRPr lang="en-US"/>
            </a:defPPr>
            <a:lvl1pPr marL="457200" indent="-457200">
              <a:spcAft>
                <a:spcPts val="1800"/>
              </a:spcAft>
              <a:buFont typeface="Arial"/>
              <a:buChar char="•"/>
              <a:defRPr sz="2400" b="1">
                <a:solidFill>
                  <a:srgbClr val="000000"/>
                </a:solidFill>
              </a:defRPr>
            </a:lvl1pPr>
          </a:lstStyle>
          <a:p>
            <a:pPr marL="0" indent="0">
              <a:buFont typeface="Arial"/>
              <a:buNone/>
              <a:defRPr/>
            </a:pPr>
            <a:r>
              <a:rPr lang="en-US" sz="3200" dirty="0" smtClean="0">
                <a:cs typeface="+mn-cs"/>
              </a:rPr>
              <a:t>Targets:</a:t>
            </a:r>
          </a:p>
          <a:p>
            <a:pPr>
              <a:defRPr/>
            </a:pPr>
            <a:r>
              <a:rPr lang="en-US" sz="2800" dirty="0" smtClean="0">
                <a:cs typeface="+mn-cs"/>
              </a:rPr>
              <a:t>Microbes  </a:t>
            </a:r>
          </a:p>
          <a:p>
            <a:pPr>
              <a:defRPr/>
            </a:pPr>
            <a:r>
              <a:rPr lang="en-US" sz="2800" dirty="0" err="1" smtClean="0">
                <a:cs typeface="+mn-cs"/>
              </a:rPr>
              <a:t>Microplankton</a:t>
            </a:r>
            <a:endParaRPr lang="en-US" sz="2800" dirty="0" smtClean="0">
              <a:cs typeface="+mn-cs"/>
            </a:endParaRPr>
          </a:p>
          <a:p>
            <a:pPr>
              <a:defRPr/>
            </a:pPr>
            <a:r>
              <a:rPr lang="en-US" sz="2800" dirty="0" err="1" smtClean="0">
                <a:cs typeface="+mn-cs"/>
              </a:rPr>
              <a:t>Ichthyoplankton</a:t>
            </a:r>
            <a:endParaRPr lang="en-US" sz="2800" dirty="0" smtClean="0">
              <a:cs typeface="+mn-cs"/>
            </a:endParaRPr>
          </a:p>
          <a:p>
            <a:pPr>
              <a:defRPr/>
            </a:pPr>
            <a:r>
              <a:rPr lang="en-US" sz="2800" dirty="0" err="1" smtClean="0">
                <a:cs typeface="+mn-cs"/>
              </a:rPr>
              <a:t>eDNA</a:t>
            </a:r>
            <a:endParaRPr lang="en-US" sz="2800" dirty="0" smtClean="0">
              <a:cs typeface="+mn-cs"/>
            </a:endParaRPr>
          </a:p>
          <a:p>
            <a:pPr>
              <a:defRPr/>
            </a:pPr>
            <a:endParaRPr lang="en-US" sz="2800" dirty="0" smtClean="0">
              <a:cs typeface="+mn-cs"/>
            </a:endParaRPr>
          </a:p>
          <a:p>
            <a:pPr>
              <a:defRPr/>
            </a:pPr>
            <a:endParaRPr lang="en-US" sz="2800" dirty="0" smtClean="0">
              <a:cs typeface="+mn-cs"/>
            </a:endParaRPr>
          </a:p>
          <a:p>
            <a:pPr>
              <a:defRPr/>
            </a:pPr>
            <a:endParaRPr lang="en-US" dirty="0" smtClean="0">
              <a:cs typeface="+mn-cs"/>
            </a:endParaRPr>
          </a:p>
        </p:txBody>
      </p:sp>
      <p:sp>
        <p:nvSpPr>
          <p:cNvPr id="46" name="Text Box 66"/>
          <p:cNvSpPr txBox="1">
            <a:spLocks noChangeAspect="1" noChangeArrowheads="1"/>
          </p:cNvSpPr>
          <p:nvPr/>
        </p:nvSpPr>
        <p:spPr bwMode="auto">
          <a:xfrm>
            <a:off x="36806137" y="7411466"/>
            <a:ext cx="3679214" cy="3363913"/>
          </a:xfrm>
          <a:prstGeom prst="rect">
            <a:avLst/>
          </a:prstGeom>
          <a:solidFill>
            <a:schemeClr val="accent5">
              <a:lumMod val="40000"/>
              <a:lumOff val="60000"/>
            </a:schemeClr>
          </a:solidFill>
          <a:ln>
            <a:solidFill>
              <a:schemeClr val="accent5">
                <a:lumMod val="75000"/>
              </a:schemeClr>
            </a:solidFill>
          </a:ln>
          <a:extLst/>
        </p:spPr>
        <p:txBody>
          <a:bodyPr/>
          <a:lstStyle>
            <a:defPPr>
              <a:defRPr lang="en-US"/>
            </a:defPPr>
            <a:lvl1pPr marL="457200" indent="-457200">
              <a:spcAft>
                <a:spcPts val="1800"/>
              </a:spcAft>
              <a:buFont typeface="Arial"/>
              <a:buChar char="•"/>
              <a:defRPr sz="2400" b="1">
                <a:solidFill>
                  <a:srgbClr val="000000"/>
                </a:solidFill>
              </a:defRPr>
            </a:lvl1pPr>
          </a:lstStyle>
          <a:p>
            <a:pPr marL="0" indent="0">
              <a:buFont typeface="Arial"/>
              <a:buNone/>
              <a:defRPr/>
            </a:pPr>
            <a:r>
              <a:rPr lang="en-US" sz="3200" dirty="0" smtClean="0">
                <a:cs typeface="+mn-cs"/>
              </a:rPr>
              <a:t>Targets:</a:t>
            </a:r>
          </a:p>
          <a:p>
            <a:pPr>
              <a:defRPr/>
            </a:pPr>
            <a:r>
              <a:rPr lang="en-US" sz="2800" dirty="0" smtClean="0">
                <a:cs typeface="+mn-cs"/>
              </a:rPr>
              <a:t>Microbes  </a:t>
            </a:r>
          </a:p>
          <a:p>
            <a:pPr>
              <a:defRPr/>
            </a:pPr>
            <a:r>
              <a:rPr lang="en-US" sz="2800" dirty="0" err="1" smtClean="0">
                <a:cs typeface="+mn-cs"/>
              </a:rPr>
              <a:t>Microplankton</a:t>
            </a:r>
            <a:endParaRPr lang="en-US" sz="2800" dirty="0" smtClean="0">
              <a:cs typeface="+mn-cs"/>
            </a:endParaRPr>
          </a:p>
          <a:p>
            <a:pPr>
              <a:defRPr/>
            </a:pPr>
            <a:r>
              <a:rPr lang="en-US" sz="2800" dirty="0" err="1" smtClean="0">
                <a:cs typeface="+mn-cs"/>
              </a:rPr>
              <a:t>Ichthyoplankton</a:t>
            </a:r>
            <a:endParaRPr lang="en-US" sz="2800" dirty="0" smtClean="0">
              <a:cs typeface="+mn-cs"/>
            </a:endParaRPr>
          </a:p>
          <a:p>
            <a:pPr>
              <a:defRPr/>
            </a:pPr>
            <a:r>
              <a:rPr lang="en-US" sz="2800" dirty="0" err="1" smtClean="0">
                <a:cs typeface="+mn-cs"/>
              </a:rPr>
              <a:t>eDNA</a:t>
            </a:r>
            <a:endParaRPr lang="en-US" sz="2800" dirty="0" smtClean="0">
              <a:cs typeface="+mn-cs"/>
            </a:endParaRPr>
          </a:p>
          <a:p>
            <a:pPr>
              <a:defRPr/>
            </a:pPr>
            <a:endParaRPr lang="en-US" sz="2800" dirty="0" smtClean="0">
              <a:cs typeface="+mn-cs"/>
            </a:endParaRPr>
          </a:p>
          <a:p>
            <a:pPr>
              <a:defRPr/>
            </a:pPr>
            <a:endParaRPr lang="en-US" sz="2800" dirty="0" smtClean="0">
              <a:cs typeface="+mn-cs"/>
            </a:endParaRPr>
          </a:p>
          <a:p>
            <a:pPr>
              <a:defRPr/>
            </a:pPr>
            <a:endParaRPr lang="en-US" dirty="0" smtClean="0">
              <a:cs typeface="+mn-cs"/>
            </a:endParaRPr>
          </a:p>
        </p:txBody>
      </p:sp>
      <p:sp>
        <p:nvSpPr>
          <p:cNvPr id="47" name="Text Box 66"/>
          <p:cNvSpPr txBox="1">
            <a:spLocks noChangeAspect="1" noChangeArrowheads="1"/>
          </p:cNvSpPr>
          <p:nvPr/>
        </p:nvSpPr>
        <p:spPr bwMode="auto">
          <a:xfrm>
            <a:off x="6480896" y="1315245"/>
            <a:ext cx="2663104" cy="2288805"/>
          </a:xfrm>
          <a:prstGeom prst="rect">
            <a:avLst/>
          </a:prstGeom>
          <a:noFill/>
          <a:ln>
            <a:noFill/>
          </a:ln>
          <a:extLst/>
        </p:spPr>
        <p:txBody>
          <a:bodyPr/>
          <a:lstStyle/>
          <a:p>
            <a:pPr>
              <a:defRPr/>
            </a:pPr>
            <a:r>
              <a:rPr lang="en-US" sz="2400" b="1" kern="1200" dirty="0" smtClean="0">
                <a:cs typeface="+mn-cs"/>
              </a:rPr>
              <a:t>Targets:</a:t>
            </a:r>
          </a:p>
          <a:p>
            <a:pPr marL="342900" indent="-342900">
              <a:buFont typeface="Arial"/>
              <a:buChar char="•"/>
              <a:defRPr/>
            </a:pPr>
            <a:r>
              <a:rPr lang="en-US" sz="2400" kern="1200" dirty="0" smtClean="0">
                <a:cs typeface="+mn-cs"/>
              </a:rPr>
              <a:t>Microbes  </a:t>
            </a:r>
          </a:p>
          <a:p>
            <a:pPr marL="342900" indent="-342900">
              <a:buFont typeface="Arial"/>
              <a:buChar char="•"/>
              <a:defRPr/>
            </a:pPr>
            <a:r>
              <a:rPr lang="en-US" sz="2400" kern="1200" dirty="0" err="1" smtClean="0">
                <a:cs typeface="+mn-cs"/>
              </a:rPr>
              <a:t>Microplankton</a:t>
            </a:r>
            <a:endParaRPr lang="en-US" sz="2400" kern="1200" dirty="0" smtClean="0">
              <a:cs typeface="+mn-cs"/>
            </a:endParaRPr>
          </a:p>
          <a:p>
            <a:pPr marL="342900" indent="-342900">
              <a:buFont typeface="Arial"/>
              <a:buChar char="•"/>
              <a:defRPr/>
            </a:pPr>
            <a:r>
              <a:rPr lang="en-US" sz="2400" kern="1200" dirty="0" err="1" smtClean="0">
                <a:cs typeface="+mn-cs"/>
              </a:rPr>
              <a:t>Ichthyoplankton</a:t>
            </a:r>
            <a:endParaRPr lang="en-US" sz="2400" kern="1200" dirty="0" smtClean="0">
              <a:cs typeface="+mn-cs"/>
            </a:endParaRPr>
          </a:p>
          <a:p>
            <a:pPr marL="342900" indent="-342900">
              <a:buFont typeface="Arial"/>
              <a:buChar char="•"/>
              <a:defRPr/>
            </a:pPr>
            <a:r>
              <a:rPr lang="en-US" sz="2400" kern="1200" dirty="0" err="1" smtClean="0">
                <a:cs typeface="+mn-cs"/>
              </a:rPr>
              <a:t>eDNA</a:t>
            </a:r>
            <a:endParaRPr lang="en-US" sz="2400" kern="1200" dirty="0" smtClean="0">
              <a:cs typeface="+mn-cs"/>
            </a:endParaRPr>
          </a:p>
        </p:txBody>
      </p:sp>
      <p:pic>
        <p:nvPicPr>
          <p:cNvPr id="3" name="Picture 2"/>
          <p:cNvPicPr>
            <a:picLocks noChangeAspect="1"/>
          </p:cNvPicPr>
          <p:nvPr/>
        </p:nvPicPr>
        <p:blipFill>
          <a:blip r:embed="rId13"/>
          <a:stretch>
            <a:fillRect/>
          </a:stretch>
        </p:blipFill>
        <p:spPr>
          <a:xfrm>
            <a:off x="6706870" y="3594100"/>
            <a:ext cx="1776730" cy="2333080"/>
          </a:xfrm>
          <a:prstGeom prst="rect">
            <a:avLst/>
          </a:prstGeom>
        </p:spPr>
      </p:pic>
    </p:spTree>
    <p:extLst>
      <p:ext uri="{BB962C8B-B14F-4D97-AF65-F5344CB8AC3E}">
        <p14:creationId xmlns:p14="http://schemas.microsoft.com/office/powerpoint/2010/main" val="40886941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396620" y="1170932"/>
            <a:ext cx="4378347" cy="523220"/>
          </a:xfrm>
          <a:prstGeom prst="rect">
            <a:avLst/>
          </a:prstGeom>
          <a:noFill/>
        </p:spPr>
        <p:txBody>
          <a:bodyPr wrap="none" rtlCol="0">
            <a:spAutoFit/>
          </a:bodyPr>
          <a:lstStyle/>
          <a:p>
            <a:r>
              <a:rPr lang="en-US" sz="2800" b="1" dirty="0" smtClean="0"/>
              <a:t>Genomics - </a:t>
            </a:r>
            <a:r>
              <a:rPr lang="en-US" sz="2800" b="1" dirty="0" err="1" smtClean="0"/>
              <a:t>Ichthyoplankton</a:t>
            </a:r>
            <a:endParaRPr lang="en-US" sz="2800" b="1" dirty="0"/>
          </a:p>
        </p:txBody>
      </p:sp>
      <p:pic>
        <p:nvPicPr>
          <p:cNvPr id="12" name="Picture 11"/>
          <p:cNvPicPr>
            <a:picLocks noChangeAspect="1"/>
          </p:cNvPicPr>
          <p:nvPr/>
        </p:nvPicPr>
        <p:blipFill>
          <a:blip r:embed="rId3"/>
          <a:stretch>
            <a:fillRect/>
          </a:stretch>
        </p:blipFill>
        <p:spPr>
          <a:xfrm>
            <a:off x="2242695" y="4890507"/>
            <a:ext cx="1651685" cy="1651685"/>
          </a:xfrm>
          <a:prstGeom prst="rect">
            <a:avLst/>
          </a:prstGeom>
        </p:spPr>
      </p:pic>
      <p:sp>
        <p:nvSpPr>
          <p:cNvPr id="13" name="Rectangle 12"/>
          <p:cNvSpPr/>
          <p:nvPr/>
        </p:nvSpPr>
        <p:spPr>
          <a:xfrm>
            <a:off x="127724" y="0"/>
            <a:ext cx="8813075" cy="954107"/>
          </a:xfrm>
          <a:prstGeom prst="rect">
            <a:avLst/>
          </a:prstGeom>
        </p:spPr>
        <p:txBody>
          <a:bodyPr wrap="square">
            <a:spAutoFit/>
          </a:bodyPr>
          <a:lstStyle/>
          <a:p>
            <a:r>
              <a:rPr lang="en-US" sz="2800" dirty="0" smtClean="0"/>
              <a:t>Goal 2. Develop </a:t>
            </a:r>
            <a:r>
              <a:rPr lang="en-US" sz="2800" dirty="0"/>
              <a:t>advanced methods in optical and acoustic </a:t>
            </a:r>
            <a:r>
              <a:rPr lang="en-US" sz="2800" dirty="0" smtClean="0"/>
              <a:t>	imaging </a:t>
            </a:r>
            <a:r>
              <a:rPr lang="en-US" sz="2800" dirty="0"/>
              <a:t>and genomics for monitoring </a:t>
            </a:r>
            <a:r>
              <a:rPr lang="en-US" sz="2800" dirty="0" smtClean="0"/>
              <a:t>biodiversity</a:t>
            </a:r>
            <a:endParaRPr lang="en-US" sz="2800" dirty="0"/>
          </a:p>
        </p:txBody>
      </p:sp>
      <p:pic>
        <p:nvPicPr>
          <p:cNvPr id="4" name="Picture 3"/>
          <p:cNvPicPr>
            <a:picLocks noChangeAspect="1"/>
          </p:cNvPicPr>
          <p:nvPr/>
        </p:nvPicPr>
        <p:blipFill>
          <a:blip r:embed="rId4"/>
          <a:stretch>
            <a:fillRect/>
          </a:stretch>
        </p:blipFill>
        <p:spPr>
          <a:xfrm>
            <a:off x="5159306" y="1811866"/>
            <a:ext cx="3370860" cy="2654300"/>
          </a:xfrm>
          <a:prstGeom prst="rect">
            <a:avLst/>
          </a:prstGeom>
          <a:ln>
            <a:noFill/>
          </a:ln>
        </p:spPr>
      </p:pic>
      <p:pic>
        <p:nvPicPr>
          <p:cNvPr id="5" name="Picture 4"/>
          <p:cNvPicPr>
            <a:picLocks noChangeAspect="1"/>
          </p:cNvPicPr>
          <p:nvPr/>
        </p:nvPicPr>
        <p:blipFill>
          <a:blip r:embed="rId5"/>
          <a:stretch>
            <a:fillRect/>
          </a:stretch>
        </p:blipFill>
        <p:spPr>
          <a:xfrm>
            <a:off x="372532" y="4466208"/>
            <a:ext cx="1667934" cy="2226692"/>
          </a:xfrm>
          <a:prstGeom prst="rect">
            <a:avLst/>
          </a:prstGeom>
        </p:spPr>
      </p:pic>
      <p:pic>
        <p:nvPicPr>
          <p:cNvPr id="7" name="Picture 6"/>
          <p:cNvPicPr>
            <a:picLocks noChangeAspect="1"/>
          </p:cNvPicPr>
          <p:nvPr/>
        </p:nvPicPr>
        <p:blipFill>
          <a:blip r:embed="rId6"/>
          <a:stretch>
            <a:fillRect/>
          </a:stretch>
        </p:blipFill>
        <p:spPr>
          <a:xfrm>
            <a:off x="1062567" y="1828799"/>
            <a:ext cx="3412691" cy="2379133"/>
          </a:xfrm>
          <a:prstGeom prst="rect">
            <a:avLst/>
          </a:prstGeom>
        </p:spPr>
      </p:pic>
      <p:pic>
        <p:nvPicPr>
          <p:cNvPr id="2" name="Picture 1"/>
          <p:cNvPicPr>
            <a:picLocks noChangeAspect="1"/>
          </p:cNvPicPr>
          <p:nvPr/>
        </p:nvPicPr>
        <p:blipFill>
          <a:blip r:embed="rId7"/>
          <a:stretch>
            <a:fillRect/>
          </a:stretch>
        </p:blipFill>
        <p:spPr>
          <a:xfrm>
            <a:off x="5240866" y="4627977"/>
            <a:ext cx="2099734" cy="1965072"/>
          </a:xfrm>
          <a:prstGeom prst="rect">
            <a:avLst/>
          </a:prstGeom>
        </p:spPr>
      </p:pic>
    </p:spTree>
    <p:extLst>
      <p:ext uri="{BB962C8B-B14F-4D97-AF65-F5344CB8AC3E}">
        <p14:creationId xmlns:p14="http://schemas.microsoft.com/office/powerpoint/2010/main" val="234192412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794553" y="899998"/>
            <a:ext cx="2787943" cy="523220"/>
          </a:xfrm>
          <a:prstGeom prst="rect">
            <a:avLst/>
          </a:prstGeom>
          <a:noFill/>
        </p:spPr>
        <p:txBody>
          <a:bodyPr wrap="none" rtlCol="0">
            <a:spAutoFit/>
          </a:bodyPr>
          <a:lstStyle/>
          <a:p>
            <a:r>
              <a:rPr lang="en-US" sz="2800" b="1" dirty="0" smtClean="0"/>
              <a:t>Genomics - </a:t>
            </a:r>
            <a:r>
              <a:rPr lang="en-US" sz="2800" b="1" dirty="0" err="1" smtClean="0"/>
              <a:t>eDNA</a:t>
            </a:r>
            <a:endParaRPr lang="en-US" sz="2800" b="1" dirty="0"/>
          </a:p>
        </p:txBody>
      </p:sp>
      <p:sp>
        <p:nvSpPr>
          <p:cNvPr id="9" name="Rectangle 8"/>
          <p:cNvSpPr/>
          <p:nvPr/>
        </p:nvSpPr>
        <p:spPr>
          <a:xfrm>
            <a:off x="127724" y="0"/>
            <a:ext cx="8813075" cy="954107"/>
          </a:xfrm>
          <a:prstGeom prst="rect">
            <a:avLst/>
          </a:prstGeom>
        </p:spPr>
        <p:txBody>
          <a:bodyPr wrap="square">
            <a:spAutoFit/>
          </a:bodyPr>
          <a:lstStyle/>
          <a:p>
            <a:r>
              <a:rPr lang="en-US" sz="2800" dirty="0" smtClean="0"/>
              <a:t>Goal 2. Develop </a:t>
            </a:r>
            <a:r>
              <a:rPr lang="en-US" sz="2800" dirty="0"/>
              <a:t>advanced methods in optical and acoustic </a:t>
            </a:r>
            <a:r>
              <a:rPr lang="en-US" sz="2800" dirty="0" smtClean="0"/>
              <a:t>	imaging </a:t>
            </a:r>
            <a:r>
              <a:rPr lang="en-US" sz="2800" dirty="0"/>
              <a:t>and genomics for monitoring </a:t>
            </a:r>
            <a:r>
              <a:rPr lang="en-US" sz="2800" dirty="0" smtClean="0"/>
              <a:t>biodiversity</a:t>
            </a:r>
            <a:endParaRPr lang="en-US" sz="2800" dirty="0"/>
          </a:p>
        </p:txBody>
      </p:sp>
      <p:pic>
        <p:nvPicPr>
          <p:cNvPr id="10" name="Picture 9" descr="Whale-590x33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71849" y="2285892"/>
            <a:ext cx="7493000" cy="4191000"/>
          </a:xfrm>
          <a:prstGeom prst="rect">
            <a:avLst/>
          </a:prstGeom>
        </p:spPr>
      </p:pic>
      <p:pic>
        <p:nvPicPr>
          <p:cNvPr id="11" name="Picture 10" descr="Thomsen PF  Monitoring aquatic Biodiversity using Environmental DNA.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65512" y="1625599"/>
            <a:ext cx="7511078" cy="1176867"/>
          </a:xfrm>
          <a:prstGeom prst="rect">
            <a:avLst/>
          </a:prstGeom>
        </p:spPr>
      </p:pic>
    </p:spTree>
    <p:extLst>
      <p:ext uri="{BB962C8B-B14F-4D97-AF65-F5344CB8AC3E}">
        <p14:creationId xmlns:p14="http://schemas.microsoft.com/office/powerpoint/2010/main" val="234192412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8592" y="258909"/>
            <a:ext cx="8564120" cy="954107"/>
          </a:xfrm>
          <a:prstGeom prst="rect">
            <a:avLst/>
          </a:prstGeom>
        </p:spPr>
        <p:txBody>
          <a:bodyPr wrap="square">
            <a:spAutoFit/>
          </a:bodyPr>
          <a:lstStyle/>
          <a:p>
            <a:r>
              <a:rPr lang="en-US" sz="2800" dirty="0" smtClean="0"/>
              <a:t>Goal 3.	Implement </a:t>
            </a:r>
            <a:r>
              <a:rPr lang="en-US" sz="2800" dirty="0"/>
              <a:t>a tradeoff framework that optimizes </a:t>
            </a:r>
            <a:r>
              <a:rPr lang="en-US" sz="2800" dirty="0" smtClean="0"/>
              <a:t>	allocation </a:t>
            </a:r>
            <a:r>
              <a:rPr lang="en-US" sz="2800" dirty="0"/>
              <a:t>of sampling effort</a:t>
            </a:r>
          </a:p>
        </p:txBody>
      </p:sp>
      <p:grpSp>
        <p:nvGrpSpPr>
          <p:cNvPr id="2" name="Group 1"/>
          <p:cNvGrpSpPr/>
          <p:nvPr/>
        </p:nvGrpSpPr>
        <p:grpSpPr>
          <a:xfrm>
            <a:off x="875406" y="1577902"/>
            <a:ext cx="8002704" cy="1355396"/>
            <a:chOff x="937055" y="751860"/>
            <a:chExt cx="5232062" cy="1355396"/>
          </a:xfrm>
        </p:grpSpPr>
        <p:sp>
          <p:nvSpPr>
            <p:cNvPr id="5" name="TextBox 4"/>
            <p:cNvSpPr txBox="1"/>
            <p:nvPr/>
          </p:nvSpPr>
          <p:spPr>
            <a:xfrm>
              <a:off x="2853054" y="1052596"/>
              <a:ext cx="1363695" cy="646331"/>
            </a:xfrm>
            <a:prstGeom prst="rect">
              <a:avLst/>
            </a:prstGeom>
            <a:noFill/>
            <a:ln>
              <a:solidFill>
                <a:schemeClr val="tx1"/>
              </a:solidFill>
            </a:ln>
          </p:spPr>
          <p:txBody>
            <a:bodyPr wrap="square" rtlCol="0">
              <a:spAutoFit/>
            </a:bodyPr>
            <a:lstStyle/>
            <a:p>
              <a:r>
                <a:rPr lang="en-US" dirty="0" smtClean="0"/>
                <a:t>Information about biodiversity</a:t>
              </a:r>
              <a:endParaRPr lang="en-US" dirty="0"/>
            </a:p>
          </p:txBody>
        </p:sp>
        <p:cxnSp>
          <p:nvCxnSpPr>
            <p:cNvPr id="7" name="Straight Arrow Connector 6"/>
            <p:cNvCxnSpPr/>
            <p:nvPr/>
          </p:nvCxnSpPr>
          <p:spPr>
            <a:xfrm>
              <a:off x="4240286" y="1406311"/>
              <a:ext cx="437322"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723252" y="1036185"/>
              <a:ext cx="1445865" cy="646331"/>
            </a:xfrm>
            <a:prstGeom prst="rect">
              <a:avLst/>
            </a:prstGeom>
            <a:noFill/>
            <a:ln>
              <a:solidFill>
                <a:schemeClr val="tx1"/>
              </a:solidFill>
            </a:ln>
          </p:spPr>
          <p:txBody>
            <a:bodyPr wrap="square" rtlCol="0">
              <a:spAutoFit/>
            </a:bodyPr>
            <a:lstStyle/>
            <a:p>
              <a:r>
                <a:rPr lang="en-US" dirty="0" smtClean="0"/>
                <a:t>Management actions and outcomes</a:t>
              </a:r>
            </a:p>
          </p:txBody>
        </p:sp>
        <p:sp>
          <p:nvSpPr>
            <p:cNvPr id="11" name="TextBox 10"/>
            <p:cNvSpPr txBox="1"/>
            <p:nvPr/>
          </p:nvSpPr>
          <p:spPr>
            <a:xfrm>
              <a:off x="937055" y="1460925"/>
              <a:ext cx="1314356" cy="646331"/>
            </a:xfrm>
            <a:prstGeom prst="rect">
              <a:avLst/>
            </a:prstGeom>
            <a:noFill/>
            <a:ln>
              <a:solidFill>
                <a:schemeClr val="tx1"/>
              </a:solidFill>
            </a:ln>
          </p:spPr>
          <p:txBody>
            <a:bodyPr wrap="square" rtlCol="0">
              <a:spAutoFit/>
            </a:bodyPr>
            <a:lstStyle/>
            <a:p>
              <a:r>
                <a:rPr lang="en-US" dirty="0" smtClean="0"/>
                <a:t>Sampling method 2</a:t>
              </a:r>
            </a:p>
            <a:p>
              <a:r>
                <a:rPr lang="en-US" dirty="0" smtClean="0"/>
                <a:t>e.g. </a:t>
              </a:r>
              <a:r>
                <a:rPr lang="en-US" dirty="0" err="1" smtClean="0"/>
                <a:t>eDNA</a:t>
              </a:r>
              <a:endParaRPr lang="en-US" dirty="0" smtClean="0"/>
            </a:p>
          </p:txBody>
        </p:sp>
        <p:cxnSp>
          <p:nvCxnSpPr>
            <p:cNvPr id="12" name="Straight Arrow Connector 11"/>
            <p:cNvCxnSpPr/>
            <p:nvPr/>
          </p:nvCxnSpPr>
          <p:spPr>
            <a:xfrm>
              <a:off x="2340690" y="1589932"/>
              <a:ext cx="437322"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949386" y="751860"/>
              <a:ext cx="1316262" cy="646331"/>
            </a:xfrm>
            <a:prstGeom prst="rect">
              <a:avLst/>
            </a:prstGeom>
            <a:noFill/>
            <a:ln>
              <a:solidFill>
                <a:schemeClr val="tx1"/>
              </a:solidFill>
            </a:ln>
          </p:spPr>
          <p:txBody>
            <a:bodyPr wrap="square" rtlCol="0">
              <a:spAutoFit/>
            </a:bodyPr>
            <a:lstStyle/>
            <a:p>
              <a:r>
                <a:rPr lang="en-US" dirty="0" smtClean="0"/>
                <a:t>Sampling method 1</a:t>
              </a:r>
            </a:p>
            <a:p>
              <a:r>
                <a:rPr lang="en-US" dirty="0" smtClean="0"/>
                <a:t>e.g. Diver counts</a:t>
              </a:r>
            </a:p>
          </p:txBody>
        </p:sp>
        <p:cxnSp>
          <p:nvCxnSpPr>
            <p:cNvPr id="14" name="Straight Arrow Connector 13"/>
            <p:cNvCxnSpPr/>
            <p:nvPr/>
          </p:nvCxnSpPr>
          <p:spPr>
            <a:xfrm>
              <a:off x="2340690" y="1199783"/>
              <a:ext cx="437322"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1766976" y="3535381"/>
            <a:ext cx="1181772" cy="461665"/>
          </a:xfrm>
          <a:prstGeom prst="rect">
            <a:avLst/>
          </a:prstGeom>
          <a:noFill/>
        </p:spPr>
        <p:txBody>
          <a:bodyPr wrap="square" rtlCol="0">
            <a:spAutoFit/>
          </a:bodyPr>
          <a:lstStyle/>
          <a:p>
            <a:r>
              <a:rPr lang="en-US" sz="2400" u="sng" dirty="0" smtClean="0"/>
              <a:t>current</a:t>
            </a:r>
            <a:endParaRPr lang="en-US" sz="2400" u="sng" dirty="0"/>
          </a:p>
        </p:txBody>
      </p:sp>
      <p:grpSp>
        <p:nvGrpSpPr>
          <p:cNvPr id="47" name="Group 46"/>
          <p:cNvGrpSpPr/>
          <p:nvPr/>
        </p:nvGrpSpPr>
        <p:grpSpPr>
          <a:xfrm>
            <a:off x="495234" y="3476311"/>
            <a:ext cx="4264026" cy="2882305"/>
            <a:chOff x="1133604" y="3513298"/>
            <a:chExt cx="3810600" cy="2882305"/>
          </a:xfrm>
        </p:grpSpPr>
        <p:cxnSp>
          <p:nvCxnSpPr>
            <p:cNvPr id="15" name="Straight Connector 14"/>
            <p:cNvCxnSpPr/>
            <p:nvPr/>
          </p:nvCxnSpPr>
          <p:spPr>
            <a:xfrm flipH="1">
              <a:off x="1608040" y="4409299"/>
              <a:ext cx="17091" cy="15638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616586" y="5964633"/>
              <a:ext cx="2002621" cy="15954"/>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590865" y="6026271"/>
              <a:ext cx="2229427" cy="369332"/>
            </a:xfrm>
            <a:prstGeom prst="rect">
              <a:avLst/>
            </a:prstGeom>
            <a:noFill/>
          </p:spPr>
          <p:txBody>
            <a:bodyPr wrap="square" rtlCol="0">
              <a:spAutoFit/>
            </a:bodyPr>
            <a:lstStyle/>
            <a:p>
              <a:r>
                <a:rPr lang="en-US" b="1" dirty="0" err="1" smtClean="0"/>
                <a:t>eDNA</a:t>
              </a:r>
              <a:r>
                <a:rPr lang="en-US" b="1" dirty="0" smtClean="0"/>
                <a:t> sampling</a:t>
              </a:r>
              <a:endParaRPr lang="en-US" b="1" dirty="0"/>
            </a:p>
          </p:txBody>
        </p:sp>
        <p:sp>
          <p:nvSpPr>
            <p:cNvPr id="18" name="TextBox 17"/>
            <p:cNvSpPr txBox="1"/>
            <p:nvPr/>
          </p:nvSpPr>
          <p:spPr>
            <a:xfrm rot="16200000">
              <a:off x="23040" y="4623862"/>
              <a:ext cx="2551185" cy="330058"/>
            </a:xfrm>
            <a:prstGeom prst="rect">
              <a:avLst/>
            </a:prstGeom>
            <a:noFill/>
          </p:spPr>
          <p:txBody>
            <a:bodyPr wrap="square" rtlCol="0">
              <a:spAutoFit/>
            </a:bodyPr>
            <a:lstStyle/>
            <a:p>
              <a:r>
                <a:rPr lang="en-US" b="1" dirty="0" smtClean="0"/>
                <a:t>diver fish counts</a:t>
              </a:r>
              <a:endParaRPr lang="en-US" b="1" dirty="0"/>
            </a:p>
          </p:txBody>
        </p:sp>
        <p:sp>
          <p:nvSpPr>
            <p:cNvPr id="20" name="Freeform 19"/>
            <p:cNvSpPr/>
            <p:nvPr/>
          </p:nvSpPr>
          <p:spPr>
            <a:xfrm>
              <a:off x="1558663" y="4450544"/>
              <a:ext cx="1318682" cy="1555443"/>
            </a:xfrm>
            <a:custGeom>
              <a:avLst/>
              <a:gdLst>
                <a:gd name="connsiteX0" fmla="*/ 75014 w 1313611"/>
                <a:gd name="connsiteY0" fmla="*/ 69851 h 1609049"/>
                <a:gd name="connsiteX1" fmla="*/ 741586 w 1313611"/>
                <a:gd name="connsiteY1" fmla="*/ 292042 h 1609049"/>
                <a:gd name="connsiteX2" fmla="*/ 1117601 w 1313611"/>
                <a:gd name="connsiteY2" fmla="*/ 890247 h 1609049"/>
                <a:gd name="connsiteX3" fmla="*/ 1297063 w 1313611"/>
                <a:gd name="connsiteY3" fmla="*/ 1522636 h 1609049"/>
                <a:gd name="connsiteX4" fmla="*/ 1305609 w 1313611"/>
                <a:gd name="connsiteY4" fmla="*/ 1531182 h 1609049"/>
                <a:gd name="connsiteX5" fmla="*/ 83560 w 1313611"/>
                <a:gd name="connsiteY5" fmla="*/ 1505544 h 1609049"/>
                <a:gd name="connsiteX6" fmla="*/ 109197 w 1313611"/>
                <a:gd name="connsiteY6" fmla="*/ 1505544 h 1609049"/>
                <a:gd name="connsiteX7" fmla="*/ 75014 w 1313611"/>
                <a:gd name="connsiteY7" fmla="*/ 69851 h 160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3611" h="1609049">
                  <a:moveTo>
                    <a:pt x="75014" y="69851"/>
                  </a:moveTo>
                  <a:cubicBezTo>
                    <a:pt x="180412" y="-132399"/>
                    <a:pt x="567822" y="155309"/>
                    <a:pt x="741586" y="292042"/>
                  </a:cubicBezTo>
                  <a:cubicBezTo>
                    <a:pt x="915351" y="428775"/>
                    <a:pt x="1025022" y="685148"/>
                    <a:pt x="1117601" y="890247"/>
                  </a:cubicBezTo>
                  <a:cubicBezTo>
                    <a:pt x="1210180" y="1095346"/>
                    <a:pt x="1265728" y="1415814"/>
                    <a:pt x="1297063" y="1522636"/>
                  </a:cubicBezTo>
                  <a:cubicBezTo>
                    <a:pt x="1328398" y="1629458"/>
                    <a:pt x="1305609" y="1531182"/>
                    <a:pt x="1305609" y="1531182"/>
                  </a:cubicBezTo>
                  <a:lnTo>
                    <a:pt x="83560" y="1505544"/>
                  </a:lnTo>
                  <a:cubicBezTo>
                    <a:pt x="-115842" y="1501271"/>
                    <a:pt x="103500" y="1740553"/>
                    <a:pt x="109197" y="1505544"/>
                  </a:cubicBezTo>
                  <a:cubicBezTo>
                    <a:pt x="114894" y="1270535"/>
                    <a:pt x="-30384" y="272101"/>
                    <a:pt x="75014" y="69851"/>
                  </a:cubicBez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1537183" y="4958908"/>
              <a:ext cx="1179844" cy="1065074"/>
            </a:xfrm>
            <a:custGeom>
              <a:avLst/>
              <a:gdLst>
                <a:gd name="connsiteX0" fmla="*/ 75014 w 1313611"/>
                <a:gd name="connsiteY0" fmla="*/ 69851 h 1609049"/>
                <a:gd name="connsiteX1" fmla="*/ 741586 w 1313611"/>
                <a:gd name="connsiteY1" fmla="*/ 292042 h 1609049"/>
                <a:gd name="connsiteX2" fmla="*/ 1117601 w 1313611"/>
                <a:gd name="connsiteY2" fmla="*/ 890247 h 1609049"/>
                <a:gd name="connsiteX3" fmla="*/ 1297063 w 1313611"/>
                <a:gd name="connsiteY3" fmla="*/ 1522636 h 1609049"/>
                <a:gd name="connsiteX4" fmla="*/ 1305609 w 1313611"/>
                <a:gd name="connsiteY4" fmla="*/ 1531182 h 1609049"/>
                <a:gd name="connsiteX5" fmla="*/ 83560 w 1313611"/>
                <a:gd name="connsiteY5" fmla="*/ 1505544 h 1609049"/>
                <a:gd name="connsiteX6" fmla="*/ 109197 w 1313611"/>
                <a:gd name="connsiteY6" fmla="*/ 1505544 h 1609049"/>
                <a:gd name="connsiteX7" fmla="*/ 75014 w 1313611"/>
                <a:gd name="connsiteY7" fmla="*/ 69851 h 160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3611" h="1609049">
                  <a:moveTo>
                    <a:pt x="75014" y="69851"/>
                  </a:moveTo>
                  <a:cubicBezTo>
                    <a:pt x="180412" y="-132399"/>
                    <a:pt x="567822" y="155309"/>
                    <a:pt x="741586" y="292042"/>
                  </a:cubicBezTo>
                  <a:cubicBezTo>
                    <a:pt x="915351" y="428775"/>
                    <a:pt x="1025022" y="685148"/>
                    <a:pt x="1117601" y="890247"/>
                  </a:cubicBezTo>
                  <a:cubicBezTo>
                    <a:pt x="1210180" y="1095346"/>
                    <a:pt x="1265728" y="1415814"/>
                    <a:pt x="1297063" y="1522636"/>
                  </a:cubicBezTo>
                  <a:cubicBezTo>
                    <a:pt x="1328398" y="1629458"/>
                    <a:pt x="1305609" y="1531182"/>
                    <a:pt x="1305609" y="1531182"/>
                  </a:cubicBezTo>
                  <a:lnTo>
                    <a:pt x="83560" y="1505544"/>
                  </a:lnTo>
                  <a:cubicBezTo>
                    <a:pt x="-115842" y="1501271"/>
                    <a:pt x="103500" y="1740553"/>
                    <a:pt x="109197" y="1505544"/>
                  </a:cubicBezTo>
                  <a:cubicBezTo>
                    <a:pt x="114894" y="1270535"/>
                    <a:pt x="-30384" y="272101"/>
                    <a:pt x="75014" y="69851"/>
                  </a:cubicBezTo>
                  <a:close/>
                </a:path>
              </a:pathLst>
            </a:custGeom>
            <a:solidFill>
              <a:srgbClr val="FFC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1575486" y="5416986"/>
              <a:ext cx="960630" cy="581594"/>
            </a:xfrm>
            <a:custGeom>
              <a:avLst/>
              <a:gdLst>
                <a:gd name="connsiteX0" fmla="*/ 75014 w 1313611"/>
                <a:gd name="connsiteY0" fmla="*/ 69851 h 1609049"/>
                <a:gd name="connsiteX1" fmla="*/ 741586 w 1313611"/>
                <a:gd name="connsiteY1" fmla="*/ 292042 h 1609049"/>
                <a:gd name="connsiteX2" fmla="*/ 1117601 w 1313611"/>
                <a:gd name="connsiteY2" fmla="*/ 890247 h 1609049"/>
                <a:gd name="connsiteX3" fmla="*/ 1297063 w 1313611"/>
                <a:gd name="connsiteY3" fmla="*/ 1522636 h 1609049"/>
                <a:gd name="connsiteX4" fmla="*/ 1305609 w 1313611"/>
                <a:gd name="connsiteY4" fmla="*/ 1531182 h 1609049"/>
                <a:gd name="connsiteX5" fmla="*/ 83560 w 1313611"/>
                <a:gd name="connsiteY5" fmla="*/ 1505544 h 1609049"/>
                <a:gd name="connsiteX6" fmla="*/ 109197 w 1313611"/>
                <a:gd name="connsiteY6" fmla="*/ 1505544 h 1609049"/>
                <a:gd name="connsiteX7" fmla="*/ 75014 w 1313611"/>
                <a:gd name="connsiteY7" fmla="*/ 69851 h 160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3611" h="1609049">
                  <a:moveTo>
                    <a:pt x="75014" y="69851"/>
                  </a:moveTo>
                  <a:cubicBezTo>
                    <a:pt x="180412" y="-132399"/>
                    <a:pt x="567822" y="155309"/>
                    <a:pt x="741586" y="292042"/>
                  </a:cubicBezTo>
                  <a:cubicBezTo>
                    <a:pt x="915351" y="428775"/>
                    <a:pt x="1025022" y="685148"/>
                    <a:pt x="1117601" y="890247"/>
                  </a:cubicBezTo>
                  <a:cubicBezTo>
                    <a:pt x="1210180" y="1095346"/>
                    <a:pt x="1265728" y="1415814"/>
                    <a:pt x="1297063" y="1522636"/>
                  </a:cubicBezTo>
                  <a:cubicBezTo>
                    <a:pt x="1328398" y="1629458"/>
                    <a:pt x="1305609" y="1531182"/>
                    <a:pt x="1305609" y="1531182"/>
                  </a:cubicBezTo>
                  <a:lnTo>
                    <a:pt x="83560" y="1505544"/>
                  </a:lnTo>
                  <a:cubicBezTo>
                    <a:pt x="-115842" y="1501271"/>
                    <a:pt x="103500" y="1740553"/>
                    <a:pt x="109197" y="1505544"/>
                  </a:cubicBezTo>
                  <a:cubicBezTo>
                    <a:pt x="114894" y="1270535"/>
                    <a:pt x="-30384" y="272101"/>
                    <a:pt x="75014" y="69851"/>
                  </a:cubicBez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p:cNvCxnSpPr>
              <a:stCxn id="22" idx="5"/>
            </p:cNvCxnSpPr>
            <p:nvPr/>
          </p:nvCxnSpPr>
          <p:spPr>
            <a:xfrm flipV="1">
              <a:off x="1636593" y="5416986"/>
              <a:ext cx="112343" cy="544182"/>
            </a:xfrm>
            <a:prstGeom prst="straightConnector1">
              <a:avLst/>
            </a:prstGeom>
            <a:ln w="38100">
              <a:solidFill>
                <a:srgbClr val="3366FF"/>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761542" y="5045628"/>
              <a:ext cx="243446" cy="392732"/>
            </a:xfrm>
            <a:prstGeom prst="straightConnector1">
              <a:avLst/>
            </a:prstGeom>
            <a:ln w="38100">
              <a:solidFill>
                <a:srgbClr val="3366FF"/>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20" idx="1"/>
            </p:cNvCxnSpPr>
            <p:nvPr/>
          </p:nvCxnSpPr>
          <p:spPr>
            <a:xfrm flipV="1">
              <a:off x="1983758" y="4732857"/>
              <a:ext cx="319354" cy="342672"/>
            </a:xfrm>
            <a:prstGeom prst="straightConnector1">
              <a:avLst/>
            </a:prstGeom>
            <a:ln w="38100">
              <a:solidFill>
                <a:srgbClr val="3366FF"/>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2434612" y="4183163"/>
              <a:ext cx="2509592" cy="707886"/>
            </a:xfrm>
            <a:prstGeom prst="rect">
              <a:avLst/>
            </a:prstGeom>
            <a:noFill/>
          </p:spPr>
          <p:txBody>
            <a:bodyPr wrap="square" rtlCol="0">
              <a:spAutoFit/>
            </a:bodyPr>
            <a:lstStyle/>
            <a:p>
              <a:r>
                <a:rPr lang="en-US" sz="2000" b="1" dirty="0" smtClean="0">
                  <a:solidFill>
                    <a:srgbClr val="0000FF"/>
                  </a:solidFill>
                </a:rPr>
                <a:t>Optimal investment path</a:t>
              </a:r>
              <a:endParaRPr lang="en-US" sz="2000" b="1" dirty="0">
                <a:solidFill>
                  <a:srgbClr val="0000FF"/>
                </a:solidFill>
              </a:endParaRPr>
            </a:p>
          </p:txBody>
        </p:sp>
        <p:cxnSp>
          <p:nvCxnSpPr>
            <p:cNvPr id="24" name="Straight Connector 23"/>
            <p:cNvCxnSpPr>
              <a:endCxn id="21" idx="5"/>
            </p:cNvCxnSpPr>
            <p:nvPr/>
          </p:nvCxnSpPr>
          <p:spPr>
            <a:xfrm>
              <a:off x="1608040" y="4401249"/>
              <a:ext cx="4194" cy="155422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577008" y="5954818"/>
              <a:ext cx="2036525" cy="36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 name="Rectangle 2"/>
          <p:cNvSpPr/>
          <p:nvPr/>
        </p:nvSpPr>
        <p:spPr>
          <a:xfrm>
            <a:off x="1402866" y="3044561"/>
            <a:ext cx="6677678" cy="461665"/>
          </a:xfrm>
          <a:prstGeom prst="rect">
            <a:avLst/>
          </a:prstGeom>
        </p:spPr>
        <p:txBody>
          <a:bodyPr wrap="square">
            <a:spAutoFit/>
          </a:bodyPr>
          <a:lstStyle/>
          <a:p>
            <a:r>
              <a:rPr lang="en-US" sz="2400" dirty="0"/>
              <a:t>Information as a function of sampling investment </a:t>
            </a:r>
          </a:p>
        </p:txBody>
      </p:sp>
      <p:sp>
        <p:nvSpPr>
          <p:cNvPr id="31" name="Rectangle 30"/>
          <p:cNvSpPr/>
          <p:nvPr/>
        </p:nvSpPr>
        <p:spPr>
          <a:xfrm>
            <a:off x="904875" y="4384675"/>
            <a:ext cx="82550" cy="160972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rot="5400000">
            <a:off x="1720850" y="5200653"/>
            <a:ext cx="82550" cy="160972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8" name="Group 27"/>
          <p:cNvGrpSpPr/>
          <p:nvPr/>
        </p:nvGrpSpPr>
        <p:grpSpPr>
          <a:xfrm>
            <a:off x="5164175" y="3528335"/>
            <a:ext cx="4163362" cy="2826302"/>
            <a:chOff x="5164175" y="3570668"/>
            <a:chExt cx="4163362" cy="2826302"/>
          </a:xfrm>
        </p:grpSpPr>
        <p:grpSp>
          <p:nvGrpSpPr>
            <p:cNvPr id="57" name="Group 56"/>
            <p:cNvGrpSpPr/>
            <p:nvPr/>
          </p:nvGrpSpPr>
          <p:grpSpPr>
            <a:xfrm>
              <a:off x="5164175" y="3570668"/>
              <a:ext cx="4163362" cy="2826302"/>
              <a:chOff x="5358908" y="3646868"/>
              <a:chExt cx="4163362" cy="2826302"/>
            </a:xfrm>
          </p:grpSpPr>
          <p:grpSp>
            <p:nvGrpSpPr>
              <p:cNvPr id="6" name="Group 5"/>
              <p:cNvGrpSpPr/>
              <p:nvPr/>
            </p:nvGrpSpPr>
            <p:grpSpPr>
              <a:xfrm>
                <a:off x="5861912" y="3664893"/>
                <a:ext cx="2164576" cy="2415035"/>
                <a:chOff x="5196109" y="3603248"/>
                <a:chExt cx="2164576" cy="2415035"/>
              </a:xfrm>
            </p:grpSpPr>
            <p:cxnSp>
              <p:nvCxnSpPr>
                <p:cNvPr id="29" name="Straight Connector 28"/>
                <p:cNvCxnSpPr>
                  <a:stCxn id="33" idx="0"/>
                </p:cNvCxnSpPr>
                <p:nvPr/>
              </p:nvCxnSpPr>
              <p:spPr>
                <a:xfrm>
                  <a:off x="5260432" y="4555162"/>
                  <a:ext cx="6535" cy="1412318"/>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275512" y="5958934"/>
                  <a:ext cx="2085173" cy="25637"/>
                </a:xfrm>
                <a:prstGeom prst="line">
                  <a:avLst/>
                </a:prstGeom>
              </p:spPr>
              <p:style>
                <a:lnRef idx="1">
                  <a:schemeClr val="accent1"/>
                </a:lnRef>
                <a:fillRef idx="0">
                  <a:schemeClr val="accent1"/>
                </a:fillRef>
                <a:effectRef idx="0">
                  <a:schemeClr val="accent1"/>
                </a:effectRef>
                <a:fontRef idx="minor">
                  <a:schemeClr val="tx1"/>
                </a:fontRef>
              </p:style>
            </p:cxnSp>
            <p:sp>
              <p:nvSpPr>
                <p:cNvPr id="33" name="Freeform 32"/>
                <p:cNvSpPr/>
                <p:nvPr/>
              </p:nvSpPr>
              <p:spPr>
                <a:xfrm>
                  <a:off x="5217589" y="4489187"/>
                  <a:ext cx="750241" cy="1519767"/>
                </a:xfrm>
                <a:custGeom>
                  <a:avLst/>
                  <a:gdLst>
                    <a:gd name="connsiteX0" fmla="*/ 75014 w 1313611"/>
                    <a:gd name="connsiteY0" fmla="*/ 69851 h 1609049"/>
                    <a:gd name="connsiteX1" fmla="*/ 741586 w 1313611"/>
                    <a:gd name="connsiteY1" fmla="*/ 292042 h 1609049"/>
                    <a:gd name="connsiteX2" fmla="*/ 1117601 w 1313611"/>
                    <a:gd name="connsiteY2" fmla="*/ 890247 h 1609049"/>
                    <a:gd name="connsiteX3" fmla="*/ 1297063 w 1313611"/>
                    <a:gd name="connsiteY3" fmla="*/ 1522636 h 1609049"/>
                    <a:gd name="connsiteX4" fmla="*/ 1305609 w 1313611"/>
                    <a:gd name="connsiteY4" fmla="*/ 1531182 h 1609049"/>
                    <a:gd name="connsiteX5" fmla="*/ 83560 w 1313611"/>
                    <a:gd name="connsiteY5" fmla="*/ 1505544 h 1609049"/>
                    <a:gd name="connsiteX6" fmla="*/ 109197 w 1313611"/>
                    <a:gd name="connsiteY6" fmla="*/ 1505544 h 1609049"/>
                    <a:gd name="connsiteX7" fmla="*/ 75014 w 1313611"/>
                    <a:gd name="connsiteY7" fmla="*/ 69851 h 160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3611" h="1609049">
                      <a:moveTo>
                        <a:pt x="75014" y="69851"/>
                      </a:moveTo>
                      <a:cubicBezTo>
                        <a:pt x="180412" y="-132399"/>
                        <a:pt x="567822" y="155309"/>
                        <a:pt x="741586" y="292042"/>
                      </a:cubicBezTo>
                      <a:cubicBezTo>
                        <a:pt x="915351" y="428775"/>
                        <a:pt x="1025022" y="685148"/>
                        <a:pt x="1117601" y="890247"/>
                      </a:cubicBezTo>
                      <a:cubicBezTo>
                        <a:pt x="1210180" y="1095346"/>
                        <a:pt x="1265728" y="1415814"/>
                        <a:pt x="1297063" y="1522636"/>
                      </a:cubicBezTo>
                      <a:cubicBezTo>
                        <a:pt x="1328398" y="1629458"/>
                        <a:pt x="1305609" y="1531182"/>
                        <a:pt x="1305609" y="1531182"/>
                      </a:cubicBezTo>
                      <a:lnTo>
                        <a:pt x="83560" y="1505544"/>
                      </a:lnTo>
                      <a:cubicBezTo>
                        <a:pt x="-115842" y="1501271"/>
                        <a:pt x="103500" y="1740553"/>
                        <a:pt x="109197" y="1505544"/>
                      </a:cubicBezTo>
                      <a:cubicBezTo>
                        <a:pt x="114894" y="1270535"/>
                        <a:pt x="-30384" y="272101"/>
                        <a:pt x="75014" y="69851"/>
                      </a:cubicBez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5196109" y="4953209"/>
                  <a:ext cx="539555" cy="1065074"/>
                </a:xfrm>
                <a:custGeom>
                  <a:avLst/>
                  <a:gdLst>
                    <a:gd name="connsiteX0" fmla="*/ 75014 w 1313611"/>
                    <a:gd name="connsiteY0" fmla="*/ 69851 h 1609049"/>
                    <a:gd name="connsiteX1" fmla="*/ 741586 w 1313611"/>
                    <a:gd name="connsiteY1" fmla="*/ 292042 h 1609049"/>
                    <a:gd name="connsiteX2" fmla="*/ 1117601 w 1313611"/>
                    <a:gd name="connsiteY2" fmla="*/ 890247 h 1609049"/>
                    <a:gd name="connsiteX3" fmla="*/ 1297063 w 1313611"/>
                    <a:gd name="connsiteY3" fmla="*/ 1522636 h 1609049"/>
                    <a:gd name="connsiteX4" fmla="*/ 1305609 w 1313611"/>
                    <a:gd name="connsiteY4" fmla="*/ 1531182 h 1609049"/>
                    <a:gd name="connsiteX5" fmla="*/ 83560 w 1313611"/>
                    <a:gd name="connsiteY5" fmla="*/ 1505544 h 1609049"/>
                    <a:gd name="connsiteX6" fmla="*/ 109197 w 1313611"/>
                    <a:gd name="connsiteY6" fmla="*/ 1505544 h 1609049"/>
                    <a:gd name="connsiteX7" fmla="*/ 75014 w 1313611"/>
                    <a:gd name="connsiteY7" fmla="*/ 69851 h 160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3611" h="1609049">
                      <a:moveTo>
                        <a:pt x="75014" y="69851"/>
                      </a:moveTo>
                      <a:cubicBezTo>
                        <a:pt x="180412" y="-132399"/>
                        <a:pt x="567822" y="155309"/>
                        <a:pt x="741586" y="292042"/>
                      </a:cubicBezTo>
                      <a:cubicBezTo>
                        <a:pt x="915351" y="428775"/>
                        <a:pt x="1025022" y="685148"/>
                        <a:pt x="1117601" y="890247"/>
                      </a:cubicBezTo>
                      <a:cubicBezTo>
                        <a:pt x="1210180" y="1095346"/>
                        <a:pt x="1265728" y="1415814"/>
                        <a:pt x="1297063" y="1522636"/>
                      </a:cubicBezTo>
                      <a:cubicBezTo>
                        <a:pt x="1328398" y="1629458"/>
                        <a:pt x="1305609" y="1531182"/>
                        <a:pt x="1305609" y="1531182"/>
                      </a:cubicBezTo>
                      <a:lnTo>
                        <a:pt x="83560" y="1505544"/>
                      </a:lnTo>
                      <a:cubicBezTo>
                        <a:pt x="-115842" y="1501271"/>
                        <a:pt x="103500" y="1740553"/>
                        <a:pt x="109197" y="1505544"/>
                      </a:cubicBezTo>
                      <a:cubicBezTo>
                        <a:pt x="114894" y="1270535"/>
                        <a:pt x="-30384" y="272101"/>
                        <a:pt x="75014" y="69851"/>
                      </a:cubicBezTo>
                      <a:close/>
                    </a:path>
                  </a:pathLst>
                </a:custGeom>
                <a:solidFill>
                  <a:srgbClr val="FFC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5234412" y="5411287"/>
                  <a:ext cx="312632" cy="581594"/>
                </a:xfrm>
                <a:custGeom>
                  <a:avLst/>
                  <a:gdLst>
                    <a:gd name="connsiteX0" fmla="*/ 75014 w 1313611"/>
                    <a:gd name="connsiteY0" fmla="*/ 69851 h 1609049"/>
                    <a:gd name="connsiteX1" fmla="*/ 741586 w 1313611"/>
                    <a:gd name="connsiteY1" fmla="*/ 292042 h 1609049"/>
                    <a:gd name="connsiteX2" fmla="*/ 1117601 w 1313611"/>
                    <a:gd name="connsiteY2" fmla="*/ 890247 h 1609049"/>
                    <a:gd name="connsiteX3" fmla="*/ 1297063 w 1313611"/>
                    <a:gd name="connsiteY3" fmla="*/ 1522636 h 1609049"/>
                    <a:gd name="connsiteX4" fmla="*/ 1305609 w 1313611"/>
                    <a:gd name="connsiteY4" fmla="*/ 1531182 h 1609049"/>
                    <a:gd name="connsiteX5" fmla="*/ 83560 w 1313611"/>
                    <a:gd name="connsiteY5" fmla="*/ 1505544 h 1609049"/>
                    <a:gd name="connsiteX6" fmla="*/ 109197 w 1313611"/>
                    <a:gd name="connsiteY6" fmla="*/ 1505544 h 1609049"/>
                    <a:gd name="connsiteX7" fmla="*/ 75014 w 1313611"/>
                    <a:gd name="connsiteY7" fmla="*/ 69851 h 160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3611" h="1609049">
                      <a:moveTo>
                        <a:pt x="75014" y="69851"/>
                      </a:moveTo>
                      <a:cubicBezTo>
                        <a:pt x="180412" y="-132399"/>
                        <a:pt x="567822" y="155309"/>
                        <a:pt x="741586" y="292042"/>
                      </a:cubicBezTo>
                      <a:cubicBezTo>
                        <a:pt x="915351" y="428775"/>
                        <a:pt x="1025022" y="685148"/>
                        <a:pt x="1117601" y="890247"/>
                      </a:cubicBezTo>
                      <a:cubicBezTo>
                        <a:pt x="1210180" y="1095346"/>
                        <a:pt x="1265728" y="1415814"/>
                        <a:pt x="1297063" y="1522636"/>
                      </a:cubicBezTo>
                      <a:cubicBezTo>
                        <a:pt x="1328398" y="1629458"/>
                        <a:pt x="1305609" y="1531182"/>
                        <a:pt x="1305609" y="1531182"/>
                      </a:cubicBezTo>
                      <a:lnTo>
                        <a:pt x="83560" y="1505544"/>
                      </a:lnTo>
                      <a:cubicBezTo>
                        <a:pt x="-115842" y="1501271"/>
                        <a:pt x="103500" y="1740553"/>
                        <a:pt x="109197" y="1505544"/>
                      </a:cubicBezTo>
                      <a:cubicBezTo>
                        <a:pt x="114894" y="1270535"/>
                        <a:pt x="-30384" y="272101"/>
                        <a:pt x="75014" y="69851"/>
                      </a:cubicBez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Arrow Connector 37"/>
                <p:cNvCxnSpPr>
                  <a:stCxn id="35" idx="5"/>
                </p:cNvCxnSpPr>
                <p:nvPr/>
              </p:nvCxnSpPr>
              <p:spPr>
                <a:xfrm flipV="1">
                  <a:off x="5254299" y="5774561"/>
                  <a:ext cx="292745" cy="180908"/>
                </a:xfrm>
                <a:prstGeom prst="straightConnector1">
                  <a:avLst/>
                </a:prstGeom>
                <a:ln w="38100">
                  <a:solidFill>
                    <a:srgbClr val="3366FF"/>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5585537" y="5753285"/>
                  <a:ext cx="127402" cy="21276"/>
                </a:xfrm>
                <a:prstGeom prst="straightConnector1">
                  <a:avLst/>
                </a:prstGeom>
                <a:ln w="38100">
                  <a:solidFill>
                    <a:srgbClr val="3366FF"/>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5720832" y="5753285"/>
                  <a:ext cx="240067" cy="12712"/>
                </a:xfrm>
                <a:prstGeom prst="straightConnector1">
                  <a:avLst/>
                </a:prstGeom>
                <a:ln w="38100">
                  <a:solidFill>
                    <a:srgbClr val="3366FF"/>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5687402" y="3603248"/>
                  <a:ext cx="982955" cy="461665"/>
                </a:xfrm>
                <a:prstGeom prst="rect">
                  <a:avLst/>
                </a:prstGeom>
                <a:noFill/>
              </p:spPr>
              <p:txBody>
                <a:bodyPr wrap="square" rtlCol="0">
                  <a:spAutoFit/>
                </a:bodyPr>
                <a:lstStyle/>
                <a:p>
                  <a:r>
                    <a:rPr lang="en-US" sz="2400" u="sng" dirty="0" smtClean="0"/>
                    <a:t>future</a:t>
                  </a:r>
                  <a:endParaRPr lang="en-US" sz="2400" u="sng" dirty="0"/>
                </a:p>
              </p:txBody>
            </p:sp>
          </p:grpSp>
          <p:sp>
            <p:nvSpPr>
              <p:cNvPr id="43" name="TextBox 42"/>
              <p:cNvSpPr txBox="1"/>
              <p:nvPr/>
            </p:nvSpPr>
            <p:spPr>
              <a:xfrm>
                <a:off x="5861912" y="6103838"/>
                <a:ext cx="2494708" cy="369332"/>
              </a:xfrm>
              <a:prstGeom prst="rect">
                <a:avLst/>
              </a:prstGeom>
              <a:noFill/>
            </p:spPr>
            <p:txBody>
              <a:bodyPr wrap="square" rtlCol="0">
                <a:spAutoFit/>
              </a:bodyPr>
              <a:lstStyle/>
              <a:p>
                <a:r>
                  <a:rPr lang="en-US" b="1" dirty="0" err="1" smtClean="0"/>
                  <a:t>eDNA</a:t>
                </a:r>
                <a:r>
                  <a:rPr lang="en-US" b="1" dirty="0" smtClean="0"/>
                  <a:t> sampling</a:t>
                </a:r>
                <a:endParaRPr lang="en-US" b="1" dirty="0"/>
              </a:p>
            </p:txBody>
          </p:sp>
          <p:sp>
            <p:nvSpPr>
              <p:cNvPr id="44" name="TextBox 43"/>
              <p:cNvSpPr txBox="1"/>
              <p:nvPr/>
            </p:nvSpPr>
            <p:spPr>
              <a:xfrm rot="16200000">
                <a:off x="4267981" y="4737795"/>
                <a:ext cx="2551185" cy="369332"/>
              </a:xfrm>
              <a:prstGeom prst="rect">
                <a:avLst/>
              </a:prstGeom>
              <a:noFill/>
            </p:spPr>
            <p:txBody>
              <a:bodyPr wrap="square" rtlCol="0">
                <a:spAutoFit/>
              </a:bodyPr>
              <a:lstStyle/>
              <a:p>
                <a:r>
                  <a:rPr lang="en-US" b="1" dirty="0" smtClean="0"/>
                  <a:t>diver fish counts</a:t>
                </a:r>
                <a:endParaRPr lang="en-US" b="1" dirty="0"/>
              </a:p>
            </p:txBody>
          </p:sp>
          <p:sp>
            <p:nvSpPr>
              <p:cNvPr id="45" name="TextBox 44"/>
              <p:cNvSpPr txBox="1"/>
              <p:nvPr/>
            </p:nvSpPr>
            <p:spPr>
              <a:xfrm>
                <a:off x="6714060" y="5261114"/>
                <a:ext cx="2808210" cy="707886"/>
              </a:xfrm>
              <a:prstGeom prst="rect">
                <a:avLst/>
              </a:prstGeom>
              <a:noFill/>
            </p:spPr>
            <p:txBody>
              <a:bodyPr wrap="square" rtlCol="0">
                <a:spAutoFit/>
              </a:bodyPr>
              <a:lstStyle/>
              <a:p>
                <a:r>
                  <a:rPr lang="en-US" sz="2000" b="1" dirty="0" smtClean="0">
                    <a:solidFill>
                      <a:srgbClr val="0000FF"/>
                    </a:solidFill>
                  </a:rPr>
                  <a:t>Optimal investment path</a:t>
                </a:r>
                <a:endParaRPr lang="en-US" sz="2000" b="1" dirty="0">
                  <a:solidFill>
                    <a:srgbClr val="0000FF"/>
                  </a:solidFill>
                </a:endParaRPr>
              </a:p>
            </p:txBody>
          </p:sp>
          <p:sp>
            <p:nvSpPr>
              <p:cNvPr id="48" name="Rectangle 47"/>
              <p:cNvSpPr/>
              <p:nvPr/>
            </p:nvSpPr>
            <p:spPr>
              <a:xfrm>
                <a:off x="5784850" y="4851400"/>
                <a:ext cx="82550" cy="160972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p:cNvSpPr/>
              <p:nvPr/>
            </p:nvSpPr>
            <p:spPr>
              <a:xfrm rot="5400000">
                <a:off x="6619875" y="5292727"/>
                <a:ext cx="82550" cy="160972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5660764" y="4406595"/>
              <a:ext cx="2278852" cy="1554220"/>
              <a:chOff x="5300931" y="4465862"/>
              <a:chExt cx="2278852" cy="1554220"/>
            </a:xfrm>
          </p:grpSpPr>
          <p:cxnSp>
            <p:nvCxnSpPr>
              <p:cNvPr id="49" name="Straight Connector 48"/>
              <p:cNvCxnSpPr/>
              <p:nvPr/>
            </p:nvCxnSpPr>
            <p:spPr>
              <a:xfrm>
                <a:off x="5335656" y="4465862"/>
                <a:ext cx="4693" cy="155422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5300931" y="6019431"/>
                <a:ext cx="2278852" cy="36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58421992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30"/>
          <p:cNvSpPr>
            <a:spLocks noChangeArrowheads="1"/>
          </p:cNvSpPr>
          <p:nvPr/>
        </p:nvSpPr>
        <p:spPr bwMode="auto">
          <a:xfrm>
            <a:off x="2362200" y="1371600"/>
            <a:ext cx="5867400" cy="4572000"/>
          </a:xfrm>
          <a:prstGeom prst="rect">
            <a:avLst/>
          </a:prstGeom>
          <a:solidFill>
            <a:srgbClr val="CC9900">
              <a:alpha val="34117"/>
            </a:srgbClr>
          </a:solidFill>
          <a:ln w="9525">
            <a:solidFill>
              <a:srgbClr val="660066"/>
            </a:solidFill>
            <a:round/>
            <a:headEnd/>
            <a:tailEnd/>
          </a:ln>
        </p:spPr>
        <p:txBody>
          <a:bodyPr/>
          <a:lstStyle/>
          <a:p>
            <a:pPr algn="ctr"/>
            <a:r>
              <a:rPr lang="en-US">
                <a:solidFill>
                  <a:schemeClr val="tx1"/>
                </a:solidFill>
              </a:rPr>
              <a:t>Servers</a:t>
            </a:r>
          </a:p>
        </p:txBody>
      </p:sp>
      <p:sp>
        <p:nvSpPr>
          <p:cNvPr id="4098" name="Rectangle 29"/>
          <p:cNvSpPr>
            <a:spLocks noChangeArrowheads="1"/>
          </p:cNvSpPr>
          <p:nvPr/>
        </p:nvSpPr>
        <p:spPr bwMode="auto">
          <a:xfrm>
            <a:off x="152400" y="1371600"/>
            <a:ext cx="2057400" cy="4572000"/>
          </a:xfrm>
          <a:prstGeom prst="rect">
            <a:avLst/>
          </a:prstGeom>
          <a:solidFill>
            <a:srgbClr val="CC9900">
              <a:alpha val="34117"/>
            </a:srgbClr>
          </a:solidFill>
          <a:ln w="9525">
            <a:solidFill>
              <a:srgbClr val="660066"/>
            </a:solidFill>
            <a:round/>
            <a:headEnd/>
            <a:tailEnd/>
          </a:ln>
        </p:spPr>
        <p:txBody>
          <a:bodyPr/>
          <a:lstStyle/>
          <a:p>
            <a:pPr algn="ctr"/>
            <a:r>
              <a:rPr lang="en-US">
                <a:solidFill>
                  <a:schemeClr val="tx1"/>
                </a:solidFill>
              </a:rPr>
              <a:t>Field</a:t>
            </a:r>
          </a:p>
        </p:txBody>
      </p:sp>
      <p:sp>
        <p:nvSpPr>
          <p:cNvPr id="2" name="Title 1"/>
          <p:cNvSpPr>
            <a:spLocks noGrp="1"/>
          </p:cNvSpPr>
          <p:nvPr>
            <p:ph type="title"/>
          </p:nvPr>
        </p:nvSpPr>
        <p:spPr>
          <a:xfrm>
            <a:off x="1143000" y="76200"/>
            <a:ext cx="7543800" cy="1066800"/>
          </a:xfrm>
        </p:spPr>
        <p:txBody>
          <a:bodyPr>
            <a:normAutofit fontScale="90000"/>
          </a:bodyPr>
          <a:lstStyle/>
          <a:p>
            <a:pPr>
              <a:defRPr/>
            </a:pPr>
            <a:r>
              <a:rPr lang="en-US" dirty="0" smtClean="0"/>
              <a:t>Santa Barbara Coastal LTER IMS </a:t>
            </a:r>
            <a:br>
              <a:rPr lang="en-US" dirty="0" smtClean="0"/>
            </a:br>
            <a:r>
              <a:rPr lang="en-US" sz="3200" dirty="0" smtClean="0"/>
              <a:t>Collection </a:t>
            </a:r>
            <a:r>
              <a:rPr lang="en-US" sz="3200" dirty="0"/>
              <a:t>to Distribution</a:t>
            </a:r>
          </a:p>
        </p:txBody>
      </p:sp>
      <p:sp>
        <p:nvSpPr>
          <p:cNvPr id="3" name="TextBox 2"/>
          <p:cNvSpPr txBox="1"/>
          <p:nvPr/>
        </p:nvSpPr>
        <p:spPr>
          <a:xfrm>
            <a:off x="2362200" y="6096000"/>
            <a:ext cx="6446838" cy="369888"/>
          </a:xfrm>
          <a:prstGeom prst="rect">
            <a:avLst/>
          </a:prstGeom>
          <a:ln>
            <a:solidFill>
              <a:srgbClr val="660066"/>
            </a:solidFill>
          </a:ln>
        </p:spPr>
        <p:style>
          <a:lnRef idx="2">
            <a:schemeClr val="dk1"/>
          </a:lnRef>
          <a:fillRef idx="1">
            <a:schemeClr val="lt1"/>
          </a:fillRef>
          <a:effectRef idx="0">
            <a:schemeClr val="dk1"/>
          </a:effectRef>
          <a:fontRef idx="minor">
            <a:schemeClr val="dk1"/>
          </a:fontRef>
        </p:style>
        <p:txBody>
          <a:bodyPr>
            <a:spAutoFit/>
          </a:bodyPr>
          <a:lstStyle/>
          <a:p>
            <a:pPr algn="ctr">
              <a:defRPr/>
            </a:pPr>
            <a:r>
              <a:rPr lang="en-US" sz="1800" dirty="0">
                <a:solidFill>
                  <a:schemeClr val="tx1"/>
                </a:solidFill>
              </a:rPr>
              <a:t>Daily backup, replication</a:t>
            </a:r>
          </a:p>
        </p:txBody>
      </p:sp>
      <p:sp>
        <p:nvSpPr>
          <p:cNvPr id="4" name="TextBox 3"/>
          <p:cNvSpPr txBox="1"/>
          <p:nvPr/>
        </p:nvSpPr>
        <p:spPr>
          <a:xfrm rot="5400000">
            <a:off x="6338094" y="3472656"/>
            <a:ext cx="4572000" cy="369888"/>
          </a:xfrm>
          <a:prstGeom prst="rect">
            <a:avLst/>
          </a:prstGeom>
          <a:ln>
            <a:solidFill>
              <a:srgbClr val="660066"/>
            </a:solidFill>
          </a:ln>
        </p:spPr>
        <p:style>
          <a:lnRef idx="2">
            <a:schemeClr val="dk1"/>
          </a:lnRef>
          <a:fillRef idx="1">
            <a:schemeClr val="lt1"/>
          </a:fillRef>
          <a:effectRef idx="0">
            <a:schemeClr val="dk1"/>
          </a:effectRef>
          <a:fontRef idx="minor">
            <a:schemeClr val="dk1"/>
          </a:fontRef>
        </p:style>
        <p:txBody>
          <a:bodyPr>
            <a:spAutoFit/>
          </a:bodyPr>
          <a:lstStyle/>
          <a:p>
            <a:pPr algn="ctr">
              <a:defRPr/>
            </a:pPr>
            <a:r>
              <a:rPr lang="en-US" sz="1800" dirty="0">
                <a:solidFill>
                  <a:schemeClr val="tx1"/>
                </a:solidFill>
              </a:rPr>
              <a:t>SBC web site, Network catalogs</a:t>
            </a:r>
          </a:p>
        </p:txBody>
      </p:sp>
      <p:sp>
        <p:nvSpPr>
          <p:cNvPr id="7" name="TextBox 6"/>
          <p:cNvSpPr txBox="1"/>
          <p:nvPr/>
        </p:nvSpPr>
        <p:spPr>
          <a:xfrm>
            <a:off x="304800" y="1868488"/>
            <a:ext cx="1736725" cy="646112"/>
          </a:xfrm>
          <a:prstGeom prst="rect">
            <a:avLst/>
          </a:prstGeom>
          <a:noFill/>
          <a:ln>
            <a:solidFill>
              <a:srgbClr val="660066"/>
            </a:solidFill>
          </a:ln>
        </p:spPr>
        <p:style>
          <a:lnRef idx="2">
            <a:schemeClr val="dk1"/>
          </a:lnRef>
          <a:fillRef idx="1">
            <a:schemeClr val="lt1"/>
          </a:fillRef>
          <a:effectRef idx="0">
            <a:schemeClr val="dk1"/>
          </a:effectRef>
          <a:fontRef idx="minor">
            <a:schemeClr val="dk1"/>
          </a:fontRef>
        </p:style>
        <p:txBody>
          <a:bodyPr>
            <a:spAutoFit/>
          </a:bodyPr>
          <a:lstStyle/>
          <a:p>
            <a:pPr algn="ctr">
              <a:defRPr/>
            </a:pPr>
            <a:r>
              <a:rPr lang="en-US" sz="1800" dirty="0">
                <a:solidFill>
                  <a:schemeClr val="tx1"/>
                </a:solidFill>
              </a:rPr>
              <a:t>Data collection protocols</a:t>
            </a:r>
          </a:p>
        </p:txBody>
      </p:sp>
      <p:sp>
        <p:nvSpPr>
          <p:cNvPr id="8" name="TextBox 7"/>
          <p:cNvSpPr txBox="1"/>
          <p:nvPr/>
        </p:nvSpPr>
        <p:spPr>
          <a:xfrm>
            <a:off x="4267200" y="2438400"/>
            <a:ext cx="1524000" cy="639763"/>
          </a:xfrm>
          <a:prstGeom prst="rect">
            <a:avLst/>
          </a:prstGeom>
          <a:ln>
            <a:solidFill>
              <a:srgbClr val="660066"/>
            </a:solidFill>
          </a:ln>
        </p:spPr>
        <p:style>
          <a:lnRef idx="2">
            <a:schemeClr val="dk1"/>
          </a:lnRef>
          <a:fillRef idx="1">
            <a:schemeClr val="lt1"/>
          </a:fillRef>
          <a:effectRef idx="0">
            <a:schemeClr val="dk1"/>
          </a:effectRef>
          <a:fontRef idx="minor">
            <a:schemeClr val="dk1"/>
          </a:fontRef>
        </p:style>
        <p:txBody>
          <a:bodyPr anchor="ctr">
            <a:spAutoFit/>
          </a:bodyPr>
          <a:lstStyle/>
          <a:p>
            <a:pPr algn="ctr">
              <a:defRPr/>
            </a:pPr>
            <a:r>
              <a:rPr lang="en-US" sz="1800" dirty="0">
                <a:solidFill>
                  <a:schemeClr val="tx1"/>
                </a:solidFill>
              </a:rPr>
              <a:t>Final</a:t>
            </a:r>
          </a:p>
        </p:txBody>
      </p:sp>
      <p:sp>
        <p:nvSpPr>
          <p:cNvPr id="9" name="TextBox 8"/>
          <p:cNvSpPr txBox="1"/>
          <p:nvPr/>
        </p:nvSpPr>
        <p:spPr>
          <a:xfrm>
            <a:off x="3276600" y="1916113"/>
            <a:ext cx="4267200" cy="369887"/>
          </a:xfrm>
          <a:prstGeom prst="rect">
            <a:avLst/>
          </a:prstGeom>
          <a:noFill/>
          <a:ln>
            <a:solidFill>
              <a:srgbClr val="660066"/>
            </a:solidFill>
          </a:ln>
        </p:spPr>
        <p:style>
          <a:lnRef idx="2">
            <a:schemeClr val="dk1"/>
          </a:lnRef>
          <a:fillRef idx="1">
            <a:schemeClr val="lt1"/>
          </a:fillRef>
          <a:effectRef idx="0">
            <a:schemeClr val="dk1"/>
          </a:effectRef>
          <a:fontRef idx="minor">
            <a:schemeClr val="dk1"/>
          </a:fontRef>
        </p:style>
        <p:txBody>
          <a:bodyPr>
            <a:spAutoFit/>
          </a:bodyPr>
          <a:lstStyle/>
          <a:p>
            <a:pPr algn="ctr">
              <a:defRPr/>
            </a:pPr>
            <a:r>
              <a:rPr lang="en-US" sz="1800" dirty="0">
                <a:solidFill>
                  <a:schemeClr val="tx1"/>
                </a:solidFill>
              </a:rPr>
              <a:t>Data handling/processing protocols</a:t>
            </a:r>
          </a:p>
        </p:txBody>
      </p:sp>
      <p:sp>
        <p:nvSpPr>
          <p:cNvPr id="10" name="TextBox 9"/>
          <p:cNvSpPr txBox="1"/>
          <p:nvPr/>
        </p:nvSpPr>
        <p:spPr>
          <a:xfrm>
            <a:off x="6172200" y="2438400"/>
            <a:ext cx="1997075" cy="646113"/>
          </a:xfrm>
          <a:prstGeom prst="rect">
            <a:avLst/>
          </a:prstGeom>
          <a:ln>
            <a:solidFill>
              <a:srgbClr val="660066"/>
            </a:solidFill>
          </a:ln>
        </p:spPr>
        <p:style>
          <a:lnRef idx="2">
            <a:schemeClr val="dk1"/>
          </a:lnRef>
          <a:fillRef idx="1">
            <a:schemeClr val="lt1"/>
          </a:fillRef>
          <a:effectRef idx="0">
            <a:schemeClr val="dk1"/>
          </a:effectRef>
          <a:fontRef idx="minor">
            <a:schemeClr val="dk1"/>
          </a:fontRef>
        </p:style>
        <p:txBody>
          <a:bodyPr anchor="ctr">
            <a:spAutoFit/>
          </a:bodyPr>
          <a:lstStyle/>
          <a:p>
            <a:pPr>
              <a:defRPr/>
            </a:pPr>
            <a:r>
              <a:rPr lang="en-US" sz="1800" dirty="0">
                <a:solidFill>
                  <a:schemeClr val="tx1"/>
                </a:solidFill>
              </a:rPr>
              <a:t>external/data,</a:t>
            </a:r>
          </a:p>
          <a:p>
            <a:pPr>
              <a:defRPr/>
            </a:pPr>
            <a:r>
              <a:rPr lang="en-US" sz="1800" dirty="0">
                <a:solidFill>
                  <a:schemeClr val="tx1"/>
                </a:solidFill>
              </a:rPr>
              <a:t>external/protocols</a:t>
            </a:r>
          </a:p>
        </p:txBody>
      </p:sp>
      <p:grpSp>
        <p:nvGrpSpPr>
          <p:cNvPr id="4106" name="Group 28"/>
          <p:cNvGrpSpPr>
            <a:grpSpLocks/>
          </p:cNvGrpSpPr>
          <p:nvPr/>
        </p:nvGrpSpPr>
        <p:grpSpPr bwMode="auto">
          <a:xfrm>
            <a:off x="533400" y="2971800"/>
            <a:ext cx="1371600" cy="2743200"/>
            <a:chOff x="609600" y="3581400"/>
            <a:chExt cx="1371600" cy="2743200"/>
          </a:xfrm>
        </p:grpSpPr>
        <p:sp>
          <p:nvSpPr>
            <p:cNvPr id="4123" name="Rounded Rectangle 11"/>
            <p:cNvSpPr>
              <a:spLocks noChangeArrowheads="1"/>
            </p:cNvSpPr>
            <p:nvPr/>
          </p:nvSpPr>
          <p:spPr bwMode="auto">
            <a:xfrm>
              <a:off x="609600" y="3581400"/>
              <a:ext cx="1371600" cy="762000"/>
            </a:xfrm>
            <a:prstGeom prst="roundRect">
              <a:avLst>
                <a:gd name="adj" fmla="val 16667"/>
              </a:avLst>
            </a:prstGeom>
            <a:solidFill>
              <a:schemeClr val="bg1"/>
            </a:solidFill>
            <a:ln w="38100">
              <a:solidFill>
                <a:srgbClr val="660066"/>
              </a:solidFill>
              <a:round/>
              <a:headEnd/>
              <a:tailEnd/>
            </a:ln>
          </p:spPr>
          <p:txBody>
            <a:bodyPr anchor="ctr"/>
            <a:lstStyle/>
            <a:p>
              <a:pPr algn="ctr"/>
              <a:r>
                <a:rPr lang="en-US" sz="1600">
                  <a:solidFill>
                    <a:schemeClr val="tx1"/>
                  </a:solidFill>
                </a:rPr>
                <a:t>Data sheets</a:t>
              </a:r>
            </a:p>
          </p:txBody>
        </p:sp>
        <p:sp>
          <p:nvSpPr>
            <p:cNvPr id="4124" name="Rounded Rectangle 12"/>
            <p:cNvSpPr>
              <a:spLocks noChangeArrowheads="1"/>
            </p:cNvSpPr>
            <p:nvPr/>
          </p:nvSpPr>
          <p:spPr bwMode="auto">
            <a:xfrm>
              <a:off x="609600" y="4572000"/>
              <a:ext cx="1367366" cy="762000"/>
            </a:xfrm>
            <a:prstGeom prst="roundRect">
              <a:avLst>
                <a:gd name="adj" fmla="val 16667"/>
              </a:avLst>
            </a:prstGeom>
            <a:solidFill>
              <a:schemeClr val="bg1"/>
            </a:solidFill>
            <a:ln w="38100">
              <a:solidFill>
                <a:srgbClr val="660066"/>
              </a:solidFill>
              <a:round/>
              <a:headEnd/>
              <a:tailEnd/>
            </a:ln>
          </p:spPr>
          <p:txBody>
            <a:bodyPr anchor="ctr"/>
            <a:lstStyle/>
            <a:p>
              <a:pPr algn="ctr"/>
              <a:r>
                <a:rPr lang="en-US" sz="1600">
                  <a:solidFill>
                    <a:schemeClr val="tx1"/>
                  </a:solidFill>
                </a:rPr>
                <a:t>Instruments</a:t>
              </a:r>
            </a:p>
          </p:txBody>
        </p:sp>
        <p:sp>
          <p:nvSpPr>
            <p:cNvPr id="4125" name="Rounded Rectangle 13"/>
            <p:cNvSpPr>
              <a:spLocks noChangeArrowheads="1"/>
            </p:cNvSpPr>
            <p:nvPr/>
          </p:nvSpPr>
          <p:spPr bwMode="auto">
            <a:xfrm>
              <a:off x="609600" y="5562600"/>
              <a:ext cx="1367366" cy="762000"/>
            </a:xfrm>
            <a:prstGeom prst="roundRect">
              <a:avLst>
                <a:gd name="adj" fmla="val 16667"/>
              </a:avLst>
            </a:prstGeom>
            <a:solidFill>
              <a:schemeClr val="bg1"/>
            </a:solidFill>
            <a:ln w="38100">
              <a:solidFill>
                <a:srgbClr val="660066"/>
              </a:solidFill>
              <a:round/>
              <a:headEnd/>
              <a:tailEnd/>
            </a:ln>
          </p:spPr>
          <p:txBody>
            <a:bodyPr anchor="ctr"/>
            <a:lstStyle/>
            <a:p>
              <a:pPr algn="ctr"/>
              <a:r>
                <a:rPr lang="en-US" sz="1600">
                  <a:solidFill>
                    <a:schemeClr val="tx1"/>
                  </a:solidFill>
                </a:rPr>
                <a:t>Other, climate, etc.</a:t>
              </a:r>
            </a:p>
          </p:txBody>
        </p:sp>
      </p:grpSp>
      <p:sp>
        <p:nvSpPr>
          <p:cNvPr id="4107" name="Oval 14"/>
          <p:cNvSpPr>
            <a:spLocks noChangeArrowheads="1"/>
          </p:cNvSpPr>
          <p:nvPr/>
        </p:nvSpPr>
        <p:spPr bwMode="auto">
          <a:xfrm>
            <a:off x="2590800" y="2971800"/>
            <a:ext cx="1524000" cy="762000"/>
          </a:xfrm>
          <a:prstGeom prst="ellipse">
            <a:avLst/>
          </a:prstGeom>
          <a:solidFill>
            <a:schemeClr val="bg1"/>
          </a:solidFill>
          <a:ln w="38100">
            <a:solidFill>
              <a:srgbClr val="660066"/>
            </a:solidFill>
            <a:round/>
            <a:headEnd/>
            <a:tailEnd/>
          </a:ln>
        </p:spPr>
        <p:txBody>
          <a:bodyPr anchor="ctr"/>
          <a:lstStyle/>
          <a:p>
            <a:pPr algn="ctr"/>
            <a:r>
              <a:rPr lang="en-US" sz="1600"/>
              <a:t>Data entry</a:t>
            </a:r>
          </a:p>
        </p:txBody>
      </p:sp>
      <p:sp>
        <p:nvSpPr>
          <p:cNvPr id="4108" name="Oval 16"/>
          <p:cNvSpPr>
            <a:spLocks noChangeArrowheads="1"/>
          </p:cNvSpPr>
          <p:nvPr/>
        </p:nvSpPr>
        <p:spPr bwMode="auto">
          <a:xfrm>
            <a:off x="2590800" y="3962400"/>
            <a:ext cx="1524000" cy="762000"/>
          </a:xfrm>
          <a:prstGeom prst="ellipse">
            <a:avLst/>
          </a:prstGeom>
          <a:solidFill>
            <a:schemeClr val="bg1"/>
          </a:solidFill>
          <a:ln w="38100">
            <a:solidFill>
              <a:srgbClr val="660066"/>
            </a:solidFill>
            <a:round/>
            <a:headEnd/>
            <a:tailEnd/>
          </a:ln>
        </p:spPr>
        <p:txBody>
          <a:bodyPr anchor="ctr"/>
          <a:lstStyle/>
          <a:p>
            <a:pPr algn="ctr"/>
            <a:r>
              <a:rPr lang="en-US" sz="1600"/>
              <a:t>Data download</a:t>
            </a:r>
          </a:p>
        </p:txBody>
      </p:sp>
      <p:sp>
        <p:nvSpPr>
          <p:cNvPr id="4109" name="Oval 18"/>
          <p:cNvSpPr>
            <a:spLocks noChangeArrowheads="1"/>
          </p:cNvSpPr>
          <p:nvPr/>
        </p:nvSpPr>
        <p:spPr bwMode="auto">
          <a:xfrm>
            <a:off x="2590800" y="4953000"/>
            <a:ext cx="1524000" cy="762000"/>
          </a:xfrm>
          <a:prstGeom prst="ellipse">
            <a:avLst/>
          </a:prstGeom>
          <a:solidFill>
            <a:schemeClr val="bg1"/>
          </a:solidFill>
          <a:ln w="38100">
            <a:solidFill>
              <a:srgbClr val="660066"/>
            </a:solidFill>
            <a:round/>
            <a:headEnd/>
            <a:tailEnd/>
          </a:ln>
        </p:spPr>
        <p:txBody>
          <a:bodyPr anchor="ctr"/>
          <a:lstStyle/>
          <a:p>
            <a:pPr algn="ctr"/>
            <a:r>
              <a:rPr lang="en-US" sz="1600"/>
              <a:t>Process, reformat</a:t>
            </a:r>
          </a:p>
        </p:txBody>
      </p:sp>
      <p:sp>
        <p:nvSpPr>
          <p:cNvPr id="4110" name="TextBox 20"/>
          <p:cNvSpPr txBox="1">
            <a:spLocks noChangeArrowheads="1"/>
          </p:cNvSpPr>
          <p:nvPr/>
        </p:nvSpPr>
        <p:spPr bwMode="auto">
          <a:xfrm>
            <a:off x="2763838" y="2514600"/>
            <a:ext cx="1025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accent2"/>
                </a:solidFill>
                <a:latin typeface="Arial" charset="0"/>
                <a:ea typeface="ＭＳ Ｐゴシック" charset="0"/>
                <a:cs typeface="ＭＳ Ｐゴシック" charset="0"/>
              </a:defRPr>
            </a:lvl1pPr>
            <a:lvl2pPr marL="742950" indent="-285750">
              <a:defRPr sz="2400">
                <a:solidFill>
                  <a:schemeClr val="accent2"/>
                </a:solidFill>
                <a:latin typeface="Arial" charset="0"/>
                <a:ea typeface="ＭＳ Ｐゴシック" charset="0"/>
              </a:defRPr>
            </a:lvl2pPr>
            <a:lvl3pPr marL="1143000" indent="-228600">
              <a:defRPr sz="2400">
                <a:solidFill>
                  <a:schemeClr val="accent2"/>
                </a:solidFill>
                <a:latin typeface="Arial" charset="0"/>
                <a:ea typeface="ＭＳ Ｐゴシック" charset="0"/>
              </a:defRPr>
            </a:lvl3pPr>
            <a:lvl4pPr marL="1600200" indent="-228600">
              <a:defRPr sz="2400">
                <a:solidFill>
                  <a:schemeClr val="accent2"/>
                </a:solidFill>
                <a:latin typeface="Arial" charset="0"/>
                <a:ea typeface="ＭＳ Ｐゴシック" charset="0"/>
              </a:defRPr>
            </a:lvl4pPr>
            <a:lvl5pPr marL="2057400" indent="-228600">
              <a:defRPr sz="2400">
                <a:solidFill>
                  <a:schemeClr val="accent2"/>
                </a:solidFill>
                <a:latin typeface="Arial" charset="0"/>
                <a:ea typeface="ＭＳ Ｐゴシック" charset="0"/>
              </a:defRPr>
            </a:lvl5pPr>
            <a:lvl6pPr marL="2514600" indent="-228600" eaLnBrk="0" fontAlgn="base" hangingPunct="0">
              <a:spcBef>
                <a:spcPct val="0"/>
              </a:spcBef>
              <a:spcAft>
                <a:spcPct val="0"/>
              </a:spcAft>
              <a:defRPr sz="2400">
                <a:solidFill>
                  <a:schemeClr val="accent2"/>
                </a:solidFill>
                <a:latin typeface="Arial" charset="0"/>
                <a:ea typeface="ＭＳ Ｐゴシック" charset="0"/>
              </a:defRPr>
            </a:lvl6pPr>
            <a:lvl7pPr marL="2971800" indent="-228600" eaLnBrk="0" fontAlgn="base" hangingPunct="0">
              <a:spcBef>
                <a:spcPct val="0"/>
              </a:spcBef>
              <a:spcAft>
                <a:spcPct val="0"/>
              </a:spcAft>
              <a:defRPr sz="2400">
                <a:solidFill>
                  <a:schemeClr val="accent2"/>
                </a:solidFill>
                <a:latin typeface="Arial" charset="0"/>
                <a:ea typeface="ＭＳ Ｐゴシック" charset="0"/>
              </a:defRPr>
            </a:lvl7pPr>
            <a:lvl8pPr marL="3429000" indent="-228600" eaLnBrk="0" fontAlgn="base" hangingPunct="0">
              <a:spcBef>
                <a:spcPct val="0"/>
              </a:spcBef>
              <a:spcAft>
                <a:spcPct val="0"/>
              </a:spcAft>
              <a:defRPr sz="2400">
                <a:solidFill>
                  <a:schemeClr val="accent2"/>
                </a:solidFill>
                <a:latin typeface="Arial" charset="0"/>
                <a:ea typeface="ＭＳ Ｐゴシック" charset="0"/>
              </a:defRPr>
            </a:lvl8pPr>
            <a:lvl9pPr marL="3886200" indent="-228600" eaLnBrk="0" fontAlgn="base" hangingPunct="0">
              <a:spcBef>
                <a:spcPct val="0"/>
              </a:spcBef>
              <a:spcAft>
                <a:spcPct val="0"/>
              </a:spcAft>
              <a:defRPr sz="2400">
                <a:solidFill>
                  <a:schemeClr val="accent2"/>
                </a:solidFill>
                <a:latin typeface="Arial" charset="0"/>
                <a:ea typeface="ＭＳ Ｐゴシック" charset="0"/>
              </a:defRPr>
            </a:lvl9pPr>
          </a:lstStyle>
          <a:p>
            <a:r>
              <a:rPr lang="en-US" sz="1800">
                <a:solidFill>
                  <a:schemeClr val="tx1"/>
                </a:solidFill>
              </a:rPr>
              <a:t>Working</a:t>
            </a:r>
          </a:p>
        </p:txBody>
      </p:sp>
      <p:pic>
        <p:nvPicPr>
          <p:cNvPr id="4111" name="Picture 24" descr="metabase_erd2.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5884863" y="3581400"/>
            <a:ext cx="2192337" cy="2205038"/>
          </a:xfrm>
          <a:prstGeom prst="rect">
            <a:avLst/>
          </a:prstGeom>
          <a:noFill/>
          <a:ln w="22225">
            <a:solidFill>
              <a:srgbClr val="660066"/>
            </a:solidFill>
            <a:miter lim="800000"/>
            <a:headEnd/>
            <a:tailEnd/>
          </a:ln>
          <a:extLst>
            <a:ext uri="{909E8E84-426E-40dd-AFC4-6F175D3DCCD1}">
              <a14:hiddenFill xmlns:a14="http://schemas.microsoft.com/office/drawing/2010/main">
                <a:solidFill>
                  <a:srgbClr val="FFFFFF"/>
                </a:solidFill>
              </a14:hiddenFill>
            </a:ext>
          </a:extLst>
        </p:spPr>
      </p:pic>
      <p:cxnSp>
        <p:nvCxnSpPr>
          <p:cNvPr id="33" name="Straight Arrow Connector 32"/>
          <p:cNvCxnSpPr/>
          <p:nvPr/>
        </p:nvCxnSpPr>
        <p:spPr bwMode="auto">
          <a:xfrm>
            <a:off x="1905000" y="3352800"/>
            <a:ext cx="990600" cy="0"/>
          </a:xfrm>
          <a:prstGeom prst="straightConnector1">
            <a:avLst/>
          </a:prstGeom>
          <a:solidFill>
            <a:schemeClr val="accent1"/>
          </a:solidFill>
          <a:ln w="38100" cap="flat" cmpd="sng" algn="ctr">
            <a:solidFill>
              <a:srgbClr val="660066"/>
            </a:solidFill>
            <a:prstDash val="solid"/>
            <a:round/>
            <a:headEnd type="none" w="med" len="med"/>
            <a:tailEnd type="stealth" w="lg" len="lg"/>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8" name="Straight Arrow Connector 37"/>
          <p:cNvCxnSpPr/>
          <p:nvPr/>
        </p:nvCxnSpPr>
        <p:spPr bwMode="auto">
          <a:xfrm>
            <a:off x="1905000" y="4343400"/>
            <a:ext cx="990600" cy="0"/>
          </a:xfrm>
          <a:prstGeom prst="straightConnector1">
            <a:avLst/>
          </a:prstGeom>
          <a:solidFill>
            <a:schemeClr val="accent1"/>
          </a:solidFill>
          <a:ln w="38100" cap="flat" cmpd="sng" algn="ctr">
            <a:solidFill>
              <a:srgbClr val="660066"/>
            </a:solidFill>
            <a:prstDash val="solid"/>
            <a:round/>
            <a:headEnd type="none" w="med" len="med"/>
            <a:tailEnd type="stealth" w="lg" len="lg"/>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9" name="Straight Arrow Connector 38"/>
          <p:cNvCxnSpPr/>
          <p:nvPr/>
        </p:nvCxnSpPr>
        <p:spPr bwMode="auto">
          <a:xfrm>
            <a:off x="1905000" y="5334000"/>
            <a:ext cx="990600" cy="0"/>
          </a:xfrm>
          <a:prstGeom prst="straightConnector1">
            <a:avLst/>
          </a:prstGeom>
          <a:solidFill>
            <a:schemeClr val="accent1"/>
          </a:solidFill>
          <a:ln w="38100" cap="flat" cmpd="sng" algn="ctr">
            <a:solidFill>
              <a:srgbClr val="660066"/>
            </a:solidFill>
            <a:prstDash val="solid"/>
            <a:round/>
            <a:headEnd type="none" w="med" len="med"/>
            <a:tailEnd type="stealth" w="lg" len="lg"/>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0" name="Straight Arrow Connector 39"/>
          <p:cNvCxnSpPr>
            <a:stCxn id="4107" idx="6"/>
          </p:cNvCxnSpPr>
          <p:nvPr/>
        </p:nvCxnSpPr>
        <p:spPr bwMode="auto">
          <a:xfrm flipV="1">
            <a:off x="4114800" y="3048000"/>
            <a:ext cx="381000" cy="304800"/>
          </a:xfrm>
          <a:prstGeom prst="straightConnector1">
            <a:avLst/>
          </a:prstGeom>
          <a:solidFill>
            <a:schemeClr val="accent1"/>
          </a:solidFill>
          <a:ln w="38100" cap="flat" cmpd="sng" algn="ctr">
            <a:solidFill>
              <a:srgbClr val="660066"/>
            </a:solidFill>
            <a:prstDash val="solid"/>
            <a:round/>
            <a:headEnd type="none" w="med" len="med"/>
            <a:tailEnd type="stealth" w="lg" len="lg"/>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3" name="Straight Arrow Connector 42"/>
          <p:cNvCxnSpPr>
            <a:stCxn id="4109" idx="7"/>
          </p:cNvCxnSpPr>
          <p:nvPr/>
        </p:nvCxnSpPr>
        <p:spPr bwMode="auto">
          <a:xfrm flipV="1">
            <a:off x="3891615" y="3048000"/>
            <a:ext cx="985185" cy="2016592"/>
          </a:xfrm>
          <a:prstGeom prst="straightConnector1">
            <a:avLst/>
          </a:prstGeom>
          <a:solidFill>
            <a:schemeClr val="accent1"/>
          </a:solidFill>
          <a:ln w="38100" cap="flat" cmpd="sng" algn="ctr">
            <a:solidFill>
              <a:srgbClr val="660066"/>
            </a:solidFill>
            <a:prstDash val="solid"/>
            <a:round/>
            <a:headEnd type="none" w="med" len="med"/>
            <a:tailEnd type="stealth" w="lg" len="lg"/>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4" name="Straight Arrow Connector 43"/>
          <p:cNvCxnSpPr>
            <a:stCxn id="4108" idx="7"/>
          </p:cNvCxnSpPr>
          <p:nvPr/>
        </p:nvCxnSpPr>
        <p:spPr bwMode="auto">
          <a:xfrm flipV="1">
            <a:off x="3891615" y="3048000"/>
            <a:ext cx="832785" cy="1025992"/>
          </a:xfrm>
          <a:prstGeom prst="straightConnector1">
            <a:avLst/>
          </a:prstGeom>
          <a:solidFill>
            <a:schemeClr val="accent1"/>
          </a:solidFill>
          <a:ln w="38100" cap="flat" cmpd="sng" algn="ctr">
            <a:solidFill>
              <a:srgbClr val="660066"/>
            </a:solidFill>
            <a:prstDash val="solid"/>
            <a:round/>
            <a:headEnd type="none" w="med" len="med"/>
            <a:tailEnd type="stealth" w="lg" len="lg"/>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8" name="Straight Arrow Connector 57"/>
          <p:cNvCxnSpPr/>
          <p:nvPr/>
        </p:nvCxnSpPr>
        <p:spPr bwMode="auto">
          <a:xfrm>
            <a:off x="5791200" y="2819400"/>
            <a:ext cx="457200" cy="0"/>
          </a:xfrm>
          <a:prstGeom prst="straightConnector1">
            <a:avLst/>
          </a:prstGeom>
          <a:solidFill>
            <a:schemeClr val="accent1"/>
          </a:solidFill>
          <a:ln w="38100" cap="flat" cmpd="sng" algn="ctr">
            <a:solidFill>
              <a:srgbClr val="660066"/>
            </a:solidFill>
            <a:prstDash val="solid"/>
            <a:round/>
            <a:headEnd type="none" w="med" len="med"/>
            <a:tailEnd type="stealth" w="lg" len="lg"/>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3" name="Straight Arrow Connector 62"/>
          <p:cNvCxnSpPr/>
          <p:nvPr/>
        </p:nvCxnSpPr>
        <p:spPr bwMode="auto">
          <a:xfrm>
            <a:off x="8153400" y="2819400"/>
            <a:ext cx="381000" cy="0"/>
          </a:xfrm>
          <a:prstGeom prst="straightConnector1">
            <a:avLst/>
          </a:prstGeom>
          <a:solidFill>
            <a:schemeClr val="accent1"/>
          </a:solidFill>
          <a:ln w="38100" cap="flat" cmpd="sng" algn="ctr">
            <a:solidFill>
              <a:srgbClr val="660066"/>
            </a:solidFill>
            <a:prstDash val="solid"/>
            <a:round/>
            <a:headEnd type="none" w="med" len="med"/>
            <a:tailEnd type="stealth" w="lg" len="lg"/>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4" name="Straight Arrow Connector 63"/>
          <p:cNvCxnSpPr/>
          <p:nvPr/>
        </p:nvCxnSpPr>
        <p:spPr bwMode="auto">
          <a:xfrm>
            <a:off x="8077200" y="4191000"/>
            <a:ext cx="457200" cy="0"/>
          </a:xfrm>
          <a:prstGeom prst="straightConnector1">
            <a:avLst/>
          </a:prstGeom>
          <a:solidFill>
            <a:schemeClr val="accent1"/>
          </a:solidFill>
          <a:ln w="38100" cap="flat" cmpd="sng" algn="ctr">
            <a:solidFill>
              <a:srgbClr val="660066"/>
            </a:solidFill>
            <a:prstDash val="solid"/>
            <a:round/>
            <a:headEnd type="none" w="med" len="med"/>
            <a:tailEnd type="stealth" w="lg" len="lg"/>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4121" name="Magnetic Disk 34"/>
          <p:cNvSpPr>
            <a:spLocks noChangeArrowheads="1"/>
          </p:cNvSpPr>
          <p:nvPr/>
        </p:nvSpPr>
        <p:spPr bwMode="auto">
          <a:xfrm>
            <a:off x="4724400" y="4343400"/>
            <a:ext cx="1905000" cy="1219200"/>
          </a:xfrm>
          <a:prstGeom prst="flowChartMagneticDisk">
            <a:avLst/>
          </a:prstGeom>
          <a:solidFill>
            <a:schemeClr val="bg1"/>
          </a:solidFill>
          <a:ln w="38100">
            <a:solidFill>
              <a:srgbClr val="660066"/>
            </a:solidFill>
            <a:round/>
            <a:headEnd/>
            <a:tailEnd/>
          </a:ln>
        </p:spPr>
        <p:txBody>
          <a:bodyPr/>
          <a:lstStyle/>
          <a:p>
            <a:pPr algn="ctr"/>
            <a:r>
              <a:rPr lang="en-US" sz="1600"/>
              <a:t>Metadata entered, XML exported</a:t>
            </a:r>
          </a:p>
        </p:txBody>
      </p:sp>
      <p:cxnSp>
        <p:nvCxnSpPr>
          <p:cNvPr id="36" name="Straight Arrow Connector 35"/>
          <p:cNvCxnSpPr/>
          <p:nvPr/>
        </p:nvCxnSpPr>
        <p:spPr bwMode="auto">
          <a:xfrm>
            <a:off x="5562600" y="3048000"/>
            <a:ext cx="0" cy="1600200"/>
          </a:xfrm>
          <a:prstGeom prst="straightConnector1">
            <a:avLst/>
          </a:prstGeom>
          <a:solidFill>
            <a:schemeClr val="accent1"/>
          </a:solidFill>
          <a:ln w="38100" cap="flat" cmpd="sng" algn="ctr">
            <a:solidFill>
              <a:srgbClr val="660066"/>
            </a:solidFill>
            <a:prstDash val="solid"/>
            <a:round/>
            <a:headEnd type="none" w="med" len="med"/>
            <a:tailEnd type="stealth" w="lg" len="lg"/>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367797354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466" y="0"/>
            <a:ext cx="8229600" cy="1143000"/>
          </a:xfrm>
        </p:spPr>
        <p:txBody>
          <a:bodyPr/>
          <a:lstStyle/>
          <a:p>
            <a:r>
              <a:rPr lang="en-US" dirty="0" smtClean="0"/>
              <a:t>Outreach &amp; Education</a:t>
            </a:r>
            <a:endParaRPr lang="en-US" dirty="0"/>
          </a:p>
        </p:txBody>
      </p:sp>
      <p:pic>
        <p:nvPicPr>
          <p:cNvPr id="4" name="Picture 3"/>
          <p:cNvPicPr>
            <a:picLocks noChangeAspect="1"/>
          </p:cNvPicPr>
          <p:nvPr/>
        </p:nvPicPr>
        <p:blipFill>
          <a:blip r:embed="rId2"/>
          <a:stretch>
            <a:fillRect/>
          </a:stretch>
        </p:blipFill>
        <p:spPr>
          <a:xfrm>
            <a:off x="1325034" y="114990"/>
            <a:ext cx="7552266" cy="6620243"/>
          </a:xfrm>
          <a:prstGeom prst="rect">
            <a:avLst/>
          </a:prstGeom>
        </p:spPr>
      </p:pic>
      <p:pic>
        <p:nvPicPr>
          <p:cNvPr id="5" name="Picture 4"/>
          <p:cNvPicPr>
            <a:picLocks noChangeAspect="1"/>
          </p:cNvPicPr>
          <p:nvPr/>
        </p:nvPicPr>
        <p:blipFill>
          <a:blip r:embed="rId3"/>
          <a:stretch>
            <a:fillRect/>
          </a:stretch>
        </p:blipFill>
        <p:spPr>
          <a:xfrm>
            <a:off x="88900" y="3212545"/>
            <a:ext cx="2946400" cy="3480355"/>
          </a:xfrm>
          <a:prstGeom prst="rect">
            <a:avLst/>
          </a:prstGeom>
        </p:spPr>
      </p:pic>
    </p:spTree>
    <p:extLst>
      <p:ext uri="{BB962C8B-B14F-4D97-AF65-F5344CB8AC3E}">
        <p14:creationId xmlns:p14="http://schemas.microsoft.com/office/powerpoint/2010/main" val="297707673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Bent-Up Arrow 39"/>
          <p:cNvSpPr/>
          <p:nvPr/>
        </p:nvSpPr>
        <p:spPr>
          <a:xfrm rot="10800000">
            <a:off x="2347310" y="2951654"/>
            <a:ext cx="4449379" cy="1926897"/>
          </a:xfrm>
          <a:prstGeom prst="bentUpArrow">
            <a:avLst>
              <a:gd name="adj1" fmla="val 4856"/>
              <a:gd name="adj2" fmla="val 6378"/>
              <a:gd name="adj3" fmla="val 1215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Down Arrow 36"/>
          <p:cNvSpPr/>
          <p:nvPr/>
        </p:nvSpPr>
        <p:spPr>
          <a:xfrm rot="2317680">
            <a:off x="5870966" y="2895133"/>
            <a:ext cx="227724" cy="316152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3599791" y="3818758"/>
            <a:ext cx="1953174" cy="1375103"/>
          </a:xfrm>
          <a:prstGeom prst="ellipse">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Existing data streams</a:t>
            </a:r>
            <a:endParaRPr lang="en-US" dirty="0"/>
          </a:p>
        </p:txBody>
      </p:sp>
      <p:sp>
        <p:nvSpPr>
          <p:cNvPr id="7" name="Rounded Rectangle 6"/>
          <p:cNvSpPr/>
          <p:nvPr/>
        </p:nvSpPr>
        <p:spPr>
          <a:xfrm>
            <a:off x="3407103" y="2483066"/>
            <a:ext cx="2408620" cy="37662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Species Richness</a:t>
            </a:r>
            <a:endParaRPr lang="en-US" dirty="0"/>
          </a:p>
        </p:txBody>
      </p:sp>
      <p:sp>
        <p:nvSpPr>
          <p:cNvPr id="8" name="Rounded Rectangle 7"/>
          <p:cNvSpPr/>
          <p:nvPr/>
        </p:nvSpPr>
        <p:spPr>
          <a:xfrm>
            <a:off x="2434897" y="1472324"/>
            <a:ext cx="4353034" cy="478221"/>
          </a:xfrm>
          <a:prstGeom prst="roundRect">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a:t>
            </a:r>
            <a:r>
              <a:rPr lang="en-US" dirty="0" smtClean="0"/>
              <a:t>iversity and ecosystem health  indices</a:t>
            </a:r>
            <a:endParaRPr lang="en-US" dirty="0"/>
          </a:p>
        </p:txBody>
      </p:sp>
      <p:sp>
        <p:nvSpPr>
          <p:cNvPr id="9" name="Rounded Rectangle 8"/>
          <p:cNvSpPr/>
          <p:nvPr/>
        </p:nvSpPr>
        <p:spPr>
          <a:xfrm>
            <a:off x="1935654" y="499241"/>
            <a:ext cx="5684345" cy="478221"/>
          </a:xfrm>
          <a:prstGeom prst="round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Mapped diversity estimates</a:t>
            </a:r>
            <a:endParaRPr lang="en-US" dirty="0"/>
          </a:p>
        </p:txBody>
      </p:sp>
      <p:sp>
        <p:nvSpPr>
          <p:cNvPr id="10" name="Oval 9"/>
          <p:cNvSpPr/>
          <p:nvPr/>
        </p:nvSpPr>
        <p:spPr>
          <a:xfrm>
            <a:off x="1445172" y="4917091"/>
            <a:ext cx="2137105" cy="129627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00"/>
                </a:solidFill>
              </a:rPr>
              <a:t>Image Analysis</a:t>
            </a:r>
          </a:p>
          <a:p>
            <a:pPr algn="ctr"/>
            <a:r>
              <a:rPr lang="en-US" sz="1400" dirty="0" smtClean="0"/>
              <a:t>Benthos, fishes, marine mammals</a:t>
            </a:r>
            <a:endParaRPr lang="en-US" sz="1400" dirty="0"/>
          </a:p>
        </p:txBody>
      </p:sp>
      <p:sp>
        <p:nvSpPr>
          <p:cNvPr id="11" name="Oval 10"/>
          <p:cNvSpPr/>
          <p:nvPr/>
        </p:nvSpPr>
        <p:spPr>
          <a:xfrm>
            <a:off x="3813262" y="5641429"/>
            <a:ext cx="1524000" cy="114387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00"/>
                </a:solidFill>
              </a:rPr>
              <a:t>Acoustics</a:t>
            </a:r>
          </a:p>
          <a:p>
            <a:pPr algn="ctr"/>
            <a:r>
              <a:rPr lang="en-US" sz="1400" dirty="0" smtClean="0"/>
              <a:t>Marine mammals</a:t>
            </a:r>
            <a:endParaRPr lang="en-US" sz="1400" dirty="0"/>
          </a:p>
        </p:txBody>
      </p:sp>
      <p:sp>
        <p:nvSpPr>
          <p:cNvPr id="14" name="Right Arrow 13"/>
          <p:cNvSpPr/>
          <p:nvPr/>
        </p:nvSpPr>
        <p:spPr>
          <a:xfrm rot="16200000">
            <a:off x="4415730" y="5263795"/>
            <a:ext cx="314052" cy="294288"/>
          </a:xfrm>
          <a:prstGeom prst="rightArrow">
            <a:avLst/>
          </a:prstGeom>
          <a:solidFill>
            <a:srgbClr val="D9969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ight Arrow 14"/>
          <p:cNvSpPr/>
          <p:nvPr/>
        </p:nvSpPr>
        <p:spPr>
          <a:xfrm rot="13424445">
            <a:off x="5250794" y="4943951"/>
            <a:ext cx="429173" cy="294288"/>
          </a:xfrm>
          <a:prstGeom prst="rightArrow">
            <a:avLst/>
          </a:prstGeom>
          <a:solidFill>
            <a:srgbClr val="D9969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5465379" y="4993291"/>
            <a:ext cx="2137105" cy="129627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00"/>
                </a:solidFill>
              </a:rPr>
              <a:t>Genetics</a:t>
            </a:r>
          </a:p>
          <a:p>
            <a:pPr algn="ctr"/>
            <a:r>
              <a:rPr lang="en-US" sz="1400" dirty="0" smtClean="0"/>
              <a:t>Microbes, plankton</a:t>
            </a:r>
            <a:endParaRPr lang="en-US" sz="1400" dirty="0"/>
          </a:p>
        </p:txBody>
      </p:sp>
      <p:sp>
        <p:nvSpPr>
          <p:cNvPr id="17" name="Up Arrow 16"/>
          <p:cNvSpPr/>
          <p:nvPr/>
        </p:nvSpPr>
        <p:spPr>
          <a:xfrm>
            <a:off x="4425612" y="2934138"/>
            <a:ext cx="452940" cy="534276"/>
          </a:xfrm>
          <a:prstGeom prst="upArrow">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Up Arrow 17"/>
          <p:cNvSpPr/>
          <p:nvPr/>
        </p:nvSpPr>
        <p:spPr>
          <a:xfrm>
            <a:off x="4425612" y="1950545"/>
            <a:ext cx="452940" cy="309179"/>
          </a:xfrm>
          <a:prstGeom prst="upArrow">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Up Arrow 18"/>
          <p:cNvSpPr/>
          <p:nvPr/>
        </p:nvSpPr>
        <p:spPr>
          <a:xfrm>
            <a:off x="4425612" y="977463"/>
            <a:ext cx="452940" cy="231228"/>
          </a:xfrm>
          <a:prstGeom prst="upArrow">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rot="2731925">
            <a:off x="5372846" y="4927392"/>
            <a:ext cx="300082" cy="369332"/>
          </a:xfrm>
          <a:prstGeom prst="rect">
            <a:avLst/>
          </a:prstGeom>
          <a:noFill/>
        </p:spPr>
        <p:txBody>
          <a:bodyPr wrap="none" rtlCol="0">
            <a:spAutoFit/>
          </a:bodyPr>
          <a:lstStyle/>
          <a:p>
            <a:r>
              <a:rPr lang="en-US" dirty="0" smtClean="0"/>
              <a:t>+</a:t>
            </a:r>
            <a:endParaRPr lang="en-US" dirty="0"/>
          </a:p>
        </p:txBody>
      </p:sp>
      <p:sp>
        <p:nvSpPr>
          <p:cNvPr id="22" name="TextBox 21"/>
          <p:cNvSpPr txBox="1"/>
          <p:nvPr/>
        </p:nvSpPr>
        <p:spPr>
          <a:xfrm>
            <a:off x="4421660" y="5254964"/>
            <a:ext cx="300082" cy="369332"/>
          </a:xfrm>
          <a:prstGeom prst="rect">
            <a:avLst/>
          </a:prstGeom>
          <a:noFill/>
        </p:spPr>
        <p:txBody>
          <a:bodyPr wrap="none" rtlCol="0">
            <a:spAutoFit/>
          </a:bodyPr>
          <a:lstStyle/>
          <a:p>
            <a:r>
              <a:rPr lang="en-US" dirty="0" smtClean="0"/>
              <a:t>+</a:t>
            </a:r>
            <a:endParaRPr lang="en-US" dirty="0"/>
          </a:p>
        </p:txBody>
      </p:sp>
      <p:sp>
        <p:nvSpPr>
          <p:cNvPr id="23" name="TextBox 22"/>
          <p:cNvSpPr txBox="1"/>
          <p:nvPr/>
        </p:nvSpPr>
        <p:spPr>
          <a:xfrm>
            <a:off x="3766207" y="3380827"/>
            <a:ext cx="1815934" cy="369332"/>
          </a:xfrm>
          <a:prstGeom prst="rect">
            <a:avLst/>
          </a:prstGeom>
          <a:noFill/>
        </p:spPr>
        <p:txBody>
          <a:bodyPr wrap="none" rtlCol="0">
            <a:spAutoFit/>
          </a:bodyPr>
          <a:lstStyle/>
          <a:p>
            <a:r>
              <a:rPr lang="en-US" dirty="0" smtClean="0"/>
              <a:t>Data Compilation</a:t>
            </a:r>
            <a:endParaRPr lang="en-US" dirty="0"/>
          </a:p>
        </p:txBody>
      </p:sp>
      <p:sp>
        <p:nvSpPr>
          <p:cNvPr id="24" name="TextBox 23"/>
          <p:cNvSpPr txBox="1"/>
          <p:nvPr/>
        </p:nvSpPr>
        <p:spPr>
          <a:xfrm>
            <a:off x="3874814" y="2158124"/>
            <a:ext cx="1556836" cy="369332"/>
          </a:xfrm>
          <a:prstGeom prst="rect">
            <a:avLst/>
          </a:prstGeom>
          <a:noFill/>
        </p:spPr>
        <p:txBody>
          <a:bodyPr wrap="none" rtlCol="0">
            <a:spAutoFit/>
          </a:bodyPr>
          <a:lstStyle/>
          <a:p>
            <a:r>
              <a:rPr lang="en-US" dirty="0" smtClean="0"/>
              <a:t>Data Synthesis</a:t>
            </a:r>
            <a:endParaRPr lang="en-US" dirty="0"/>
          </a:p>
        </p:txBody>
      </p:sp>
      <p:sp>
        <p:nvSpPr>
          <p:cNvPr id="25" name="TextBox 24"/>
          <p:cNvSpPr txBox="1"/>
          <p:nvPr/>
        </p:nvSpPr>
        <p:spPr>
          <a:xfrm>
            <a:off x="3591034" y="1138620"/>
            <a:ext cx="2124425" cy="369332"/>
          </a:xfrm>
          <a:prstGeom prst="rect">
            <a:avLst/>
          </a:prstGeom>
          <a:noFill/>
        </p:spPr>
        <p:txBody>
          <a:bodyPr wrap="none" rtlCol="0">
            <a:spAutoFit/>
          </a:bodyPr>
          <a:lstStyle/>
          <a:p>
            <a:r>
              <a:rPr lang="en-US" dirty="0" smtClean="0"/>
              <a:t>Geospatial Modeling</a:t>
            </a:r>
            <a:endParaRPr lang="en-US" dirty="0"/>
          </a:p>
        </p:txBody>
      </p:sp>
      <p:sp>
        <p:nvSpPr>
          <p:cNvPr id="26" name="Right Arrow 25"/>
          <p:cNvSpPr/>
          <p:nvPr/>
        </p:nvSpPr>
        <p:spPr>
          <a:xfrm rot="19408239">
            <a:off x="3371195" y="4894902"/>
            <a:ext cx="429173" cy="294288"/>
          </a:xfrm>
          <a:prstGeom prst="rightArrow">
            <a:avLst/>
          </a:prstGeom>
          <a:solidFill>
            <a:srgbClr val="D9969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rot="3051113">
            <a:off x="3405660" y="4887102"/>
            <a:ext cx="300082" cy="369332"/>
          </a:xfrm>
          <a:prstGeom prst="rect">
            <a:avLst/>
          </a:prstGeom>
          <a:noFill/>
        </p:spPr>
        <p:txBody>
          <a:bodyPr wrap="none" rtlCol="0">
            <a:spAutoFit/>
          </a:bodyPr>
          <a:lstStyle/>
          <a:p>
            <a:r>
              <a:rPr lang="en-US" dirty="0" smtClean="0"/>
              <a:t>+</a:t>
            </a:r>
            <a:endParaRPr lang="en-US" dirty="0"/>
          </a:p>
        </p:txBody>
      </p:sp>
      <p:sp>
        <p:nvSpPr>
          <p:cNvPr id="32" name="Oval 31"/>
          <p:cNvSpPr/>
          <p:nvPr/>
        </p:nvSpPr>
        <p:spPr>
          <a:xfrm>
            <a:off x="6607503" y="2097691"/>
            <a:ext cx="2137105" cy="1296276"/>
          </a:xfrm>
          <a:prstGeom prst="ellipse">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00"/>
                </a:solidFill>
              </a:rPr>
              <a:t>Sampling Optimization Model</a:t>
            </a:r>
          </a:p>
        </p:txBody>
      </p:sp>
      <p:sp>
        <p:nvSpPr>
          <p:cNvPr id="36" name="Down Arrow 35"/>
          <p:cNvSpPr/>
          <p:nvPr/>
        </p:nvSpPr>
        <p:spPr>
          <a:xfrm rot="802016">
            <a:off x="6901793" y="3319517"/>
            <a:ext cx="227724" cy="169917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Left-Right Arrow 38"/>
          <p:cNvSpPr/>
          <p:nvPr/>
        </p:nvSpPr>
        <p:spPr>
          <a:xfrm>
            <a:off x="5894552" y="2540001"/>
            <a:ext cx="604345" cy="254000"/>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133078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7500" y="1019153"/>
            <a:ext cx="8953500" cy="630942"/>
          </a:xfrm>
          <a:prstGeom prst="rect">
            <a:avLst/>
          </a:prstGeom>
        </p:spPr>
        <p:txBody>
          <a:bodyPr wrap="square">
            <a:spAutoFit/>
          </a:bodyPr>
          <a:lstStyle/>
          <a:p>
            <a:pPr lvl="3">
              <a:lnSpc>
                <a:spcPct val="130000"/>
              </a:lnSpc>
            </a:pPr>
            <a:r>
              <a:rPr lang="en-US" sz="2800" dirty="0" smtClean="0"/>
              <a:t>Data wrangler </a:t>
            </a:r>
            <a:r>
              <a:rPr lang="en-US" sz="2800" dirty="0" smtClean="0"/>
              <a:t>recruited: </a:t>
            </a:r>
            <a:r>
              <a:rPr lang="en-US" sz="2800" dirty="0" smtClean="0"/>
              <a:t>Cob </a:t>
            </a:r>
            <a:r>
              <a:rPr lang="en-US" sz="2800" dirty="0" err="1" smtClean="0"/>
              <a:t>Staines</a:t>
            </a:r>
            <a:endParaRPr lang="en-US" sz="2800" dirty="0" smtClean="0"/>
          </a:p>
        </p:txBody>
      </p:sp>
      <p:sp>
        <p:nvSpPr>
          <p:cNvPr id="6" name="Rectangle 5"/>
          <p:cNvSpPr/>
          <p:nvPr/>
        </p:nvSpPr>
        <p:spPr>
          <a:xfrm>
            <a:off x="280125" y="0"/>
            <a:ext cx="8564120" cy="954107"/>
          </a:xfrm>
          <a:prstGeom prst="rect">
            <a:avLst/>
          </a:prstGeom>
        </p:spPr>
        <p:txBody>
          <a:bodyPr wrap="square">
            <a:spAutoFit/>
          </a:bodyPr>
          <a:lstStyle/>
          <a:p>
            <a:pPr marL="342900" indent="-342900">
              <a:buAutoNum type="arabicPeriod"/>
            </a:pPr>
            <a:r>
              <a:rPr lang="en-US" sz="2800" dirty="0" smtClean="0"/>
              <a:t>Integrate </a:t>
            </a:r>
            <a:r>
              <a:rPr lang="en-US" sz="2800" dirty="0"/>
              <a:t>biodiversity data to enable inferences about regional </a:t>
            </a:r>
            <a:r>
              <a:rPr lang="en-US" sz="2800" dirty="0" smtClean="0"/>
              <a:t>biodiversity</a:t>
            </a:r>
          </a:p>
        </p:txBody>
      </p:sp>
      <p:pic>
        <p:nvPicPr>
          <p:cNvPr id="11" name="Picture 2" descr="C:\work - projects\DOI project\socal_bight_Clean.jpg"/>
          <p:cNvPicPr>
            <a:picLocks noChangeAspect="1" noChangeArrowheads="1"/>
          </p:cNvPicPr>
          <p:nvPr/>
        </p:nvPicPr>
        <p:blipFill rotWithShape="1">
          <a:blip r:embed="rId2">
            <a:extLst>
              <a:ext uri="{28A0092B-C50C-407E-A947-70E740481C1C}">
                <a14:useLocalDpi xmlns:a14="http://schemas.microsoft.com/office/drawing/2010/main" val="0"/>
              </a:ext>
            </a:extLst>
          </a:blip>
          <a:srcRect l="6248" r="42107" b="40055"/>
          <a:stretch/>
        </p:blipFill>
        <p:spPr bwMode="auto">
          <a:xfrm>
            <a:off x="279400" y="1625600"/>
            <a:ext cx="7620000" cy="508480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69171" y="4093633"/>
            <a:ext cx="2432233" cy="1077218"/>
          </a:xfrm>
          <a:prstGeom prst="rect">
            <a:avLst/>
          </a:prstGeom>
          <a:solidFill>
            <a:schemeClr val="tx2">
              <a:lumMod val="75000"/>
            </a:schemeClr>
          </a:solidFill>
        </p:spPr>
        <p:txBody>
          <a:bodyPr wrap="square" rtlCol="0">
            <a:spAutoFit/>
          </a:bodyPr>
          <a:lstStyle/>
          <a:p>
            <a:r>
              <a:rPr lang="en-US" sz="1600" b="1" u="sng" dirty="0" smtClean="0">
                <a:solidFill>
                  <a:schemeClr val="bg1"/>
                </a:solidFill>
              </a:rPr>
              <a:t>2005, 9 years – 51 sites</a:t>
            </a:r>
          </a:p>
          <a:p>
            <a:r>
              <a:rPr lang="en-US" sz="1600" b="1" dirty="0">
                <a:solidFill>
                  <a:srgbClr val="FFFF00"/>
                </a:solidFill>
              </a:rPr>
              <a:t>LTER – </a:t>
            </a:r>
            <a:r>
              <a:rPr lang="en-US" sz="1600" b="1" dirty="0" smtClean="0">
                <a:solidFill>
                  <a:srgbClr val="FFFF00"/>
                </a:solidFill>
              </a:rPr>
              <a:t>11 </a:t>
            </a:r>
            <a:r>
              <a:rPr lang="en-US" sz="1600" b="1" dirty="0">
                <a:solidFill>
                  <a:srgbClr val="FFFF00"/>
                </a:solidFill>
              </a:rPr>
              <a:t>sites</a:t>
            </a:r>
          </a:p>
          <a:p>
            <a:r>
              <a:rPr lang="en-US" sz="1600" b="1" dirty="0">
                <a:solidFill>
                  <a:schemeClr val="accent6">
                    <a:lumMod val="75000"/>
                  </a:schemeClr>
                </a:solidFill>
              </a:rPr>
              <a:t>NPS – </a:t>
            </a:r>
            <a:r>
              <a:rPr lang="en-US" sz="1600" b="1" dirty="0" smtClean="0">
                <a:solidFill>
                  <a:schemeClr val="accent6">
                    <a:lumMod val="75000"/>
                  </a:schemeClr>
                </a:solidFill>
              </a:rPr>
              <a:t>33 </a:t>
            </a:r>
            <a:r>
              <a:rPr lang="en-US" sz="1600" b="1" dirty="0">
                <a:solidFill>
                  <a:schemeClr val="accent6">
                    <a:lumMod val="75000"/>
                  </a:schemeClr>
                </a:solidFill>
              </a:rPr>
              <a:t>sites</a:t>
            </a:r>
          </a:p>
          <a:p>
            <a:r>
              <a:rPr lang="en-US" sz="1600" b="1" dirty="0">
                <a:solidFill>
                  <a:srgbClr val="FF0000"/>
                </a:solidFill>
              </a:rPr>
              <a:t>USGS – 7 </a:t>
            </a:r>
            <a:r>
              <a:rPr lang="en-US" sz="1600" b="1" dirty="0" smtClean="0">
                <a:solidFill>
                  <a:srgbClr val="FF0000"/>
                </a:solidFill>
              </a:rPr>
              <a:t>sites</a:t>
            </a:r>
            <a:endParaRPr lang="en-US" sz="1600" b="1" dirty="0">
              <a:solidFill>
                <a:srgbClr val="FF0000"/>
              </a:solidFill>
            </a:endParaRPr>
          </a:p>
        </p:txBody>
      </p:sp>
      <p:sp>
        <p:nvSpPr>
          <p:cNvPr id="13" name="Oval 12"/>
          <p:cNvSpPr/>
          <p:nvPr/>
        </p:nvSpPr>
        <p:spPr>
          <a:xfrm>
            <a:off x="4702281" y="5630503"/>
            <a:ext cx="33591" cy="2988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780662" y="5760014"/>
            <a:ext cx="33591" cy="2988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668690" y="5760014"/>
            <a:ext cx="33591" cy="2988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702281" y="5760014"/>
            <a:ext cx="33591" cy="2988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500733" y="5630503"/>
            <a:ext cx="33591" cy="2988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4534323" y="5680315"/>
            <a:ext cx="33591" cy="2988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556718" y="5710202"/>
            <a:ext cx="33591" cy="2988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6045941" y="4963018"/>
            <a:ext cx="33591" cy="29887"/>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6155461" y="4982629"/>
            <a:ext cx="33591" cy="29887"/>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6170154" y="5045519"/>
            <a:ext cx="33591" cy="29887"/>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6084074" y="5112455"/>
            <a:ext cx="33591" cy="29887"/>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146007" y="5117746"/>
            <a:ext cx="33591" cy="29887"/>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6172256" y="5096887"/>
            <a:ext cx="33591" cy="29887"/>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1018" y="3518464"/>
            <a:ext cx="48988" cy="43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4173" y="3523652"/>
            <a:ext cx="48988" cy="43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6145" y="3369027"/>
            <a:ext cx="48988" cy="43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2777" y="3494075"/>
            <a:ext cx="48988" cy="43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2848" y="3767525"/>
            <a:ext cx="48988" cy="43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2246" y="3818894"/>
            <a:ext cx="48988" cy="43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5727" y="3845356"/>
            <a:ext cx="48988" cy="43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6791" y="3881677"/>
            <a:ext cx="48988" cy="43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5194" y="3870781"/>
            <a:ext cx="48988" cy="43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5778" y="3842761"/>
            <a:ext cx="48988" cy="43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3985" y="3418839"/>
            <a:ext cx="48988" cy="43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6303" y="3708889"/>
            <a:ext cx="48988" cy="43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3194" y="3500302"/>
            <a:ext cx="48988" cy="43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2351" y="3599408"/>
            <a:ext cx="48988" cy="43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5815" y="3458272"/>
            <a:ext cx="48988" cy="43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9829" y="3440631"/>
            <a:ext cx="48988" cy="43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2240" y="3418839"/>
            <a:ext cx="48988" cy="43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8354" y="3403271"/>
            <a:ext cx="48988" cy="43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9366" y="3418839"/>
            <a:ext cx="48988" cy="43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0380" y="3440632"/>
            <a:ext cx="48988" cy="43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7643" y="3505488"/>
            <a:ext cx="48988" cy="43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2432" y="3513272"/>
            <a:ext cx="48988" cy="43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4216" y="3525725"/>
            <a:ext cx="48988" cy="43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4216" y="3599407"/>
            <a:ext cx="48988" cy="43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4182" y="3537661"/>
            <a:ext cx="48988" cy="43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2742" y="3578649"/>
            <a:ext cx="48988" cy="43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2742" y="3500301"/>
            <a:ext cx="48988" cy="43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Oval 52"/>
          <p:cNvSpPr/>
          <p:nvPr/>
        </p:nvSpPr>
        <p:spPr>
          <a:xfrm>
            <a:off x="3940874" y="2492333"/>
            <a:ext cx="33591" cy="29887"/>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3974465" y="3451219"/>
            <a:ext cx="33591" cy="29887"/>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3862493" y="3411679"/>
            <a:ext cx="33591" cy="29887"/>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3876489" y="2462446"/>
            <a:ext cx="33591" cy="29887"/>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4549019" y="2499494"/>
            <a:ext cx="33591" cy="29887"/>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3609507" y="2432559"/>
            <a:ext cx="33591" cy="29887"/>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3509783" y="2461825"/>
            <a:ext cx="33591" cy="29887"/>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2350876" y="2273158"/>
            <a:ext cx="33591" cy="29887"/>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2790013" y="2372783"/>
            <a:ext cx="33591" cy="29887"/>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2425405" y="2277204"/>
            <a:ext cx="33591" cy="29887"/>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2014961" y="2311123"/>
            <a:ext cx="33591" cy="29887"/>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1343131" y="2123722"/>
            <a:ext cx="3558599" cy="647559"/>
          </a:xfrm>
          <a:prstGeom prst="ellipse">
            <a:avLst/>
          </a:prstGeom>
          <a:noFill/>
          <a:ln w="38100">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1326801" y="3119966"/>
            <a:ext cx="4103296" cy="896619"/>
          </a:xfrm>
          <a:prstGeom prst="ellipse">
            <a:avLst/>
          </a:prstGeom>
          <a:noFill/>
          <a:ln w="38100">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5821998" y="4763769"/>
            <a:ext cx="615844" cy="606827"/>
          </a:xfrm>
          <a:prstGeom prst="ellipse">
            <a:avLst/>
          </a:prstGeom>
          <a:noFill/>
          <a:ln w="38100">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4366366" y="5461140"/>
            <a:ext cx="615844" cy="498122"/>
          </a:xfrm>
          <a:prstGeom prst="ellipse">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3675291" y="3365915"/>
            <a:ext cx="467132" cy="202361"/>
          </a:xfrm>
          <a:prstGeom prst="ellipse">
            <a:avLst/>
          </a:prstGeom>
          <a:noFill/>
          <a:ln w="38100">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596900" y="5257801"/>
            <a:ext cx="2374900" cy="1200329"/>
          </a:xfrm>
          <a:prstGeom prst="rect">
            <a:avLst/>
          </a:prstGeom>
          <a:solidFill>
            <a:schemeClr val="tx2">
              <a:lumMod val="75000"/>
            </a:schemeClr>
          </a:solidFill>
        </p:spPr>
        <p:txBody>
          <a:bodyPr wrap="square" rtlCol="0">
            <a:spAutoFit/>
          </a:bodyPr>
          <a:lstStyle/>
          <a:p>
            <a:r>
              <a:rPr lang="en-US" b="1" u="sng" dirty="0" smtClean="0">
                <a:solidFill>
                  <a:schemeClr val="bg1"/>
                </a:solidFill>
              </a:rPr>
              <a:t>1986, 28 years – 22 sites</a:t>
            </a:r>
          </a:p>
          <a:p>
            <a:r>
              <a:rPr lang="en-US" b="1" dirty="0" smtClean="0">
                <a:solidFill>
                  <a:schemeClr val="accent6">
                    <a:lumMod val="75000"/>
                  </a:schemeClr>
                </a:solidFill>
              </a:rPr>
              <a:t>NPS – 16 sites</a:t>
            </a:r>
          </a:p>
          <a:p>
            <a:r>
              <a:rPr lang="en-US" b="1" dirty="0" smtClean="0">
                <a:solidFill>
                  <a:srgbClr val="FF0000"/>
                </a:solidFill>
              </a:rPr>
              <a:t>USGS —  6 sites</a:t>
            </a:r>
          </a:p>
        </p:txBody>
      </p:sp>
      <p:pic>
        <p:nvPicPr>
          <p:cNvPr id="7" name="Picture 6"/>
          <p:cNvPicPr>
            <a:picLocks noChangeAspect="1"/>
          </p:cNvPicPr>
          <p:nvPr/>
        </p:nvPicPr>
        <p:blipFill>
          <a:blip r:embed="rId4"/>
          <a:stretch>
            <a:fillRect/>
          </a:stretch>
        </p:blipFill>
        <p:spPr>
          <a:xfrm>
            <a:off x="6934200" y="800100"/>
            <a:ext cx="1892300" cy="1892300"/>
          </a:xfrm>
          <a:prstGeom prst="rect">
            <a:avLst/>
          </a:prstGeom>
        </p:spPr>
      </p:pic>
    </p:spTree>
    <p:extLst>
      <p:ext uri="{BB962C8B-B14F-4D97-AF65-F5344CB8AC3E}">
        <p14:creationId xmlns:p14="http://schemas.microsoft.com/office/powerpoint/2010/main" val="366041074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3081046" y="273621"/>
            <a:ext cx="2895600"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tabLst>
                <a:tab pos="228600" algn="l"/>
              </a:tabLst>
              <a:defRPr>
                <a:solidFill>
                  <a:schemeClr val="tx1"/>
                </a:solidFill>
                <a:latin typeface="Arial" pitchFamily="34" charset="0"/>
              </a:defRPr>
            </a:lvl1pPr>
            <a:lvl2pPr marL="742950" indent="-285750" eaLnBrk="0" hangingPunct="0">
              <a:tabLst>
                <a:tab pos="228600" algn="l"/>
              </a:tabLst>
              <a:defRPr>
                <a:solidFill>
                  <a:schemeClr val="tx1"/>
                </a:solidFill>
                <a:latin typeface="Arial" pitchFamily="34" charset="0"/>
              </a:defRPr>
            </a:lvl2pPr>
            <a:lvl3pPr marL="1143000" indent="-228600" eaLnBrk="0" hangingPunct="0">
              <a:tabLst>
                <a:tab pos="228600" algn="l"/>
              </a:tabLst>
              <a:defRPr>
                <a:solidFill>
                  <a:schemeClr val="tx1"/>
                </a:solidFill>
                <a:latin typeface="Arial" pitchFamily="34" charset="0"/>
              </a:defRPr>
            </a:lvl3pPr>
            <a:lvl4pPr marL="1600200" indent="-228600" eaLnBrk="0" hangingPunct="0">
              <a:tabLst>
                <a:tab pos="228600" algn="l"/>
              </a:tabLst>
              <a:defRPr>
                <a:solidFill>
                  <a:schemeClr val="tx1"/>
                </a:solidFill>
                <a:latin typeface="Arial" pitchFamily="34" charset="0"/>
              </a:defRPr>
            </a:lvl4pPr>
            <a:lvl5pPr marL="2057400" indent="-228600" eaLnBrk="0" hangingPunct="0">
              <a:tabLst>
                <a:tab pos="228600" algn="l"/>
              </a:tabLst>
              <a:defRPr>
                <a:solidFill>
                  <a:schemeClr val="tx1"/>
                </a:solidFill>
                <a:latin typeface="Arial" pitchFamily="34" charset="0"/>
              </a:defRPr>
            </a:lvl5pPr>
            <a:lvl6pPr marL="2514600" indent="-228600" eaLnBrk="0" fontAlgn="base" hangingPunct="0">
              <a:spcBef>
                <a:spcPct val="0"/>
              </a:spcBef>
              <a:spcAft>
                <a:spcPct val="0"/>
              </a:spcAft>
              <a:tabLst>
                <a:tab pos="228600" algn="l"/>
              </a:tabLst>
              <a:defRPr>
                <a:solidFill>
                  <a:schemeClr val="tx1"/>
                </a:solidFill>
                <a:latin typeface="Arial" pitchFamily="34" charset="0"/>
              </a:defRPr>
            </a:lvl6pPr>
            <a:lvl7pPr marL="2971800" indent="-228600" eaLnBrk="0" fontAlgn="base" hangingPunct="0">
              <a:spcBef>
                <a:spcPct val="0"/>
              </a:spcBef>
              <a:spcAft>
                <a:spcPct val="0"/>
              </a:spcAft>
              <a:tabLst>
                <a:tab pos="228600" algn="l"/>
              </a:tabLst>
              <a:defRPr>
                <a:solidFill>
                  <a:schemeClr val="tx1"/>
                </a:solidFill>
                <a:latin typeface="Arial" pitchFamily="34" charset="0"/>
              </a:defRPr>
            </a:lvl7pPr>
            <a:lvl8pPr marL="3429000" indent="-228600" eaLnBrk="0" fontAlgn="base" hangingPunct="0">
              <a:spcBef>
                <a:spcPct val="0"/>
              </a:spcBef>
              <a:spcAft>
                <a:spcPct val="0"/>
              </a:spcAft>
              <a:tabLst>
                <a:tab pos="228600" algn="l"/>
              </a:tabLst>
              <a:defRPr>
                <a:solidFill>
                  <a:schemeClr val="tx1"/>
                </a:solidFill>
                <a:latin typeface="Arial" pitchFamily="34" charset="0"/>
              </a:defRPr>
            </a:lvl8pPr>
            <a:lvl9pPr marL="3886200" indent="-228600" eaLnBrk="0" fontAlgn="base" hangingPunct="0">
              <a:spcBef>
                <a:spcPct val="0"/>
              </a:spcBef>
              <a:spcAft>
                <a:spcPct val="0"/>
              </a:spcAft>
              <a:tabLst>
                <a:tab pos="228600" algn="l"/>
              </a:tabLst>
              <a:defRPr>
                <a:solidFill>
                  <a:schemeClr val="tx1"/>
                </a:solidFill>
                <a:latin typeface="Arial" pitchFamily="34" charset="0"/>
              </a:defRPr>
            </a:lvl9pPr>
          </a:lstStyle>
          <a:p>
            <a:pPr algn="ctr" eaLnBrk="1" hangingPunct="1">
              <a:defRPr/>
            </a:pPr>
            <a:r>
              <a:rPr lang="en-US" sz="3200" b="1" i="1" dirty="0" smtClean="0">
                <a:latin typeface="+mn-lt"/>
              </a:rPr>
              <a:t>Who we are</a:t>
            </a:r>
          </a:p>
        </p:txBody>
      </p:sp>
      <p:grpSp>
        <p:nvGrpSpPr>
          <p:cNvPr id="5" name="Group 4"/>
          <p:cNvGrpSpPr/>
          <p:nvPr/>
        </p:nvGrpSpPr>
        <p:grpSpPr>
          <a:xfrm>
            <a:off x="1243198" y="1104116"/>
            <a:ext cx="6795753" cy="4606202"/>
            <a:chOff x="1578625" y="734246"/>
            <a:chExt cx="6795753" cy="4606202"/>
          </a:xfrm>
        </p:grpSpPr>
        <p:sp>
          <p:nvSpPr>
            <p:cNvPr id="6" name="Text Box 5"/>
            <p:cNvSpPr txBox="1">
              <a:spLocks noChangeArrowheads="1"/>
            </p:cNvSpPr>
            <p:nvPr/>
          </p:nvSpPr>
          <p:spPr bwMode="auto">
            <a:xfrm>
              <a:off x="2470661" y="734246"/>
              <a:ext cx="498892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tabLst>
                  <a:tab pos="228600" algn="l"/>
                </a:tabLst>
                <a:defRPr>
                  <a:solidFill>
                    <a:schemeClr val="tx1"/>
                  </a:solidFill>
                  <a:latin typeface="Arial" pitchFamily="34" charset="0"/>
                </a:defRPr>
              </a:lvl1pPr>
              <a:lvl2pPr marL="742950" indent="-285750" eaLnBrk="0" hangingPunct="0">
                <a:tabLst>
                  <a:tab pos="228600" algn="l"/>
                </a:tabLst>
                <a:defRPr>
                  <a:solidFill>
                    <a:schemeClr val="tx1"/>
                  </a:solidFill>
                  <a:latin typeface="Arial" pitchFamily="34" charset="0"/>
                </a:defRPr>
              </a:lvl2pPr>
              <a:lvl3pPr marL="1143000" indent="-228600" eaLnBrk="0" hangingPunct="0">
                <a:tabLst>
                  <a:tab pos="228600" algn="l"/>
                </a:tabLst>
                <a:defRPr>
                  <a:solidFill>
                    <a:schemeClr val="tx1"/>
                  </a:solidFill>
                  <a:latin typeface="Arial" pitchFamily="34" charset="0"/>
                </a:defRPr>
              </a:lvl3pPr>
              <a:lvl4pPr marL="1600200" indent="-228600" eaLnBrk="0" hangingPunct="0">
                <a:tabLst>
                  <a:tab pos="228600" algn="l"/>
                </a:tabLst>
                <a:defRPr>
                  <a:solidFill>
                    <a:schemeClr val="tx1"/>
                  </a:solidFill>
                  <a:latin typeface="Arial" pitchFamily="34" charset="0"/>
                </a:defRPr>
              </a:lvl4pPr>
              <a:lvl5pPr marL="2057400" indent="-228600" eaLnBrk="0" hangingPunct="0">
                <a:tabLst>
                  <a:tab pos="228600" algn="l"/>
                </a:tabLst>
                <a:defRPr>
                  <a:solidFill>
                    <a:schemeClr val="tx1"/>
                  </a:solidFill>
                  <a:latin typeface="Arial" pitchFamily="34" charset="0"/>
                </a:defRPr>
              </a:lvl5pPr>
              <a:lvl6pPr marL="2514600" indent="-228600" eaLnBrk="0" fontAlgn="base" hangingPunct="0">
                <a:spcBef>
                  <a:spcPct val="0"/>
                </a:spcBef>
                <a:spcAft>
                  <a:spcPct val="0"/>
                </a:spcAft>
                <a:tabLst>
                  <a:tab pos="228600" algn="l"/>
                </a:tabLst>
                <a:defRPr>
                  <a:solidFill>
                    <a:schemeClr val="tx1"/>
                  </a:solidFill>
                  <a:latin typeface="Arial" pitchFamily="34" charset="0"/>
                </a:defRPr>
              </a:lvl6pPr>
              <a:lvl7pPr marL="2971800" indent="-228600" eaLnBrk="0" fontAlgn="base" hangingPunct="0">
                <a:spcBef>
                  <a:spcPct val="0"/>
                </a:spcBef>
                <a:spcAft>
                  <a:spcPct val="0"/>
                </a:spcAft>
                <a:tabLst>
                  <a:tab pos="228600" algn="l"/>
                </a:tabLst>
                <a:defRPr>
                  <a:solidFill>
                    <a:schemeClr val="tx1"/>
                  </a:solidFill>
                  <a:latin typeface="Arial" pitchFamily="34" charset="0"/>
                </a:defRPr>
              </a:lvl7pPr>
              <a:lvl8pPr marL="3429000" indent="-228600" eaLnBrk="0" fontAlgn="base" hangingPunct="0">
                <a:spcBef>
                  <a:spcPct val="0"/>
                </a:spcBef>
                <a:spcAft>
                  <a:spcPct val="0"/>
                </a:spcAft>
                <a:tabLst>
                  <a:tab pos="228600" algn="l"/>
                </a:tabLst>
                <a:defRPr>
                  <a:solidFill>
                    <a:schemeClr val="tx1"/>
                  </a:solidFill>
                  <a:latin typeface="Arial" pitchFamily="34" charset="0"/>
                </a:defRPr>
              </a:lvl8pPr>
              <a:lvl9pPr marL="3886200" indent="-228600" eaLnBrk="0" fontAlgn="base" hangingPunct="0">
                <a:spcBef>
                  <a:spcPct val="0"/>
                </a:spcBef>
                <a:spcAft>
                  <a:spcPct val="0"/>
                </a:spcAft>
                <a:tabLst>
                  <a:tab pos="228600" algn="l"/>
                </a:tabLst>
                <a:defRPr>
                  <a:solidFill>
                    <a:schemeClr val="tx1"/>
                  </a:solidFill>
                  <a:latin typeface="Arial" pitchFamily="34" charset="0"/>
                </a:defRPr>
              </a:lvl9pPr>
            </a:lstStyle>
            <a:p>
              <a:pPr algn="ctr" eaLnBrk="1" hangingPunct="1">
                <a:defRPr/>
              </a:pPr>
              <a:r>
                <a:rPr lang="en-US" sz="2800" b="1" dirty="0" smtClean="0">
                  <a:latin typeface="+mn-lt"/>
                </a:rPr>
                <a:t>Partners</a:t>
              </a:r>
            </a:p>
          </p:txBody>
        </p:sp>
        <p:sp>
          <p:nvSpPr>
            <p:cNvPr id="8" name="TextBox 7"/>
            <p:cNvSpPr txBox="1"/>
            <p:nvPr/>
          </p:nvSpPr>
          <p:spPr>
            <a:xfrm>
              <a:off x="2636696" y="2179986"/>
              <a:ext cx="4762993" cy="400110"/>
            </a:xfrm>
            <a:prstGeom prst="rect">
              <a:avLst/>
            </a:prstGeom>
            <a:noFill/>
          </p:spPr>
          <p:txBody>
            <a:bodyPr wrap="none" rtlCol="0">
              <a:spAutoFit/>
            </a:bodyPr>
            <a:lstStyle/>
            <a:p>
              <a:r>
                <a:rPr lang="en-US" sz="2000" b="1" dirty="0" smtClean="0"/>
                <a:t>Channel Islands National Marine Sanctuary</a:t>
              </a:r>
              <a:endParaRPr lang="en-US" sz="2000" b="1" dirty="0"/>
            </a:p>
          </p:txBody>
        </p:sp>
        <p:sp>
          <p:nvSpPr>
            <p:cNvPr id="9" name="TextBox 8"/>
            <p:cNvSpPr txBox="1"/>
            <p:nvPr/>
          </p:nvSpPr>
          <p:spPr>
            <a:xfrm>
              <a:off x="1578625" y="2478126"/>
              <a:ext cx="6795753" cy="2862322"/>
            </a:xfrm>
            <a:prstGeom prst="rect">
              <a:avLst/>
            </a:prstGeom>
            <a:noFill/>
          </p:spPr>
          <p:txBody>
            <a:bodyPr wrap="square" rtlCol="0">
              <a:spAutoFit/>
            </a:bodyPr>
            <a:lstStyle/>
            <a:p>
              <a:pPr algn="ctr"/>
              <a:r>
                <a:rPr lang="en-US" sz="2000" b="1" dirty="0" smtClean="0"/>
                <a:t>Santa </a:t>
              </a:r>
              <a:r>
                <a:rPr lang="en-US" sz="2000" b="1" dirty="0"/>
                <a:t>Barbara Coastal Long-Term Ecological Research </a:t>
              </a:r>
              <a:r>
                <a:rPr lang="en-US" sz="2000" b="1" dirty="0" smtClean="0"/>
                <a:t>Program</a:t>
              </a:r>
            </a:p>
            <a:p>
              <a:pPr algn="ctr"/>
              <a:r>
                <a:rPr lang="en-US" sz="2000" b="1" dirty="0" smtClean="0"/>
                <a:t>Channel Islands National Park</a:t>
              </a:r>
            </a:p>
            <a:p>
              <a:pPr algn="ctr"/>
              <a:r>
                <a:rPr lang="en-US" sz="2000" b="1" dirty="0" smtClean="0"/>
                <a:t>Southern </a:t>
              </a:r>
              <a:r>
                <a:rPr lang="en-US" sz="2000" b="1" dirty="0"/>
                <a:t>California Coastal Water Research </a:t>
              </a:r>
              <a:r>
                <a:rPr lang="en-US" sz="2000" b="1" dirty="0" smtClean="0"/>
                <a:t>Project</a:t>
              </a:r>
            </a:p>
            <a:p>
              <a:pPr algn="ctr"/>
              <a:r>
                <a:rPr lang="en-US" sz="2000" b="1" dirty="0" smtClean="0"/>
                <a:t>Southern </a:t>
              </a:r>
              <a:r>
                <a:rPr lang="en-US" sz="2000" b="1" dirty="0"/>
                <a:t>California Coastal Ocean Observing </a:t>
              </a:r>
              <a:r>
                <a:rPr lang="en-US" sz="2000" b="1" dirty="0" smtClean="0"/>
                <a:t>System (</a:t>
              </a:r>
              <a:r>
                <a:rPr lang="en-US" sz="2000" b="1" dirty="0"/>
                <a:t>SCCOOS</a:t>
              </a:r>
              <a:r>
                <a:rPr lang="en-US" sz="2000" b="1" dirty="0" smtClean="0"/>
                <a:t>)</a:t>
              </a:r>
            </a:p>
            <a:p>
              <a:pPr algn="ctr"/>
              <a:r>
                <a:rPr lang="en-US" sz="2000" b="1" dirty="0" smtClean="0"/>
                <a:t>Plumes </a:t>
              </a:r>
              <a:r>
                <a:rPr lang="en-US" sz="2000" b="1" dirty="0"/>
                <a:t>and </a:t>
              </a:r>
              <a:r>
                <a:rPr lang="en-US" sz="2000" b="1" dirty="0" smtClean="0"/>
                <a:t>Blooms</a:t>
              </a:r>
              <a:endParaRPr lang="en-US" sz="2000" b="1" dirty="0"/>
            </a:p>
            <a:p>
              <a:pPr algn="ctr"/>
              <a:r>
                <a:rPr lang="en-US" sz="2000" b="1" dirty="0" smtClean="0"/>
                <a:t>Gray </a:t>
              </a:r>
              <a:r>
                <a:rPr lang="en-US" sz="2000" b="1" dirty="0"/>
                <a:t>Whales </a:t>
              </a:r>
              <a:r>
                <a:rPr lang="en-US" sz="2000" b="1" dirty="0" smtClean="0"/>
                <a:t>Count</a:t>
              </a:r>
              <a:endParaRPr lang="en-US" sz="2000" b="1" dirty="0"/>
            </a:p>
            <a:p>
              <a:pPr algn="ctr"/>
              <a:r>
                <a:rPr lang="en-US" sz="2000" b="1" dirty="0" smtClean="0"/>
                <a:t>San </a:t>
              </a:r>
              <a:r>
                <a:rPr lang="en-US" sz="2000" b="1" dirty="0" err="1"/>
                <a:t>Onofre</a:t>
              </a:r>
              <a:r>
                <a:rPr lang="en-US" sz="2000" b="1" dirty="0"/>
                <a:t> Nuclear Generating Station Mitigation Monitoring </a:t>
              </a:r>
              <a:r>
                <a:rPr lang="en-US" sz="2000" b="1" dirty="0" err="1" smtClean="0"/>
                <a:t>CalCOFI</a:t>
              </a:r>
              <a:r>
                <a:rPr lang="en-US" sz="2000" b="1" dirty="0" smtClean="0"/>
                <a:t> </a:t>
              </a:r>
            </a:p>
            <a:p>
              <a:pPr algn="ctr"/>
              <a:endParaRPr lang="en-US" sz="2000" b="1" dirty="0"/>
            </a:p>
          </p:txBody>
        </p:sp>
      </p:grpSp>
      <p:pic>
        <p:nvPicPr>
          <p:cNvPr id="15" name="Picture 14"/>
          <p:cNvPicPr>
            <a:picLocks noChangeAspect="1"/>
          </p:cNvPicPr>
          <p:nvPr/>
        </p:nvPicPr>
        <p:blipFill>
          <a:blip r:embed="rId2"/>
          <a:stretch>
            <a:fillRect/>
          </a:stretch>
        </p:blipFill>
        <p:spPr>
          <a:xfrm>
            <a:off x="203546" y="131481"/>
            <a:ext cx="1621247" cy="1687571"/>
          </a:xfrm>
          <a:prstGeom prst="rect">
            <a:avLst/>
          </a:prstGeom>
        </p:spPr>
      </p:pic>
      <p:pic>
        <p:nvPicPr>
          <p:cNvPr id="26" name="Picture 25" descr="imgre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46446" y="5757638"/>
            <a:ext cx="2278880" cy="863971"/>
          </a:xfrm>
          <a:prstGeom prst="rect">
            <a:avLst/>
          </a:prstGeom>
        </p:spPr>
      </p:pic>
      <p:pic>
        <p:nvPicPr>
          <p:cNvPr id="28" name="Picture 4" descr="Logo_co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47731" y="5616575"/>
            <a:ext cx="1295400"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5681133"/>
            <a:ext cx="8429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6"/>
          <a:stretch>
            <a:fillRect/>
          </a:stretch>
        </p:blipFill>
        <p:spPr>
          <a:xfrm>
            <a:off x="6100863" y="160867"/>
            <a:ext cx="2950003" cy="1168400"/>
          </a:xfrm>
          <a:prstGeom prst="rect">
            <a:avLst/>
          </a:prstGeom>
        </p:spPr>
      </p:pic>
      <p:sp>
        <p:nvSpPr>
          <p:cNvPr id="7" name="Rectangle 6"/>
          <p:cNvSpPr/>
          <p:nvPr/>
        </p:nvSpPr>
        <p:spPr>
          <a:xfrm>
            <a:off x="1481665" y="2242777"/>
            <a:ext cx="6460067" cy="400110"/>
          </a:xfrm>
          <a:prstGeom prst="rect">
            <a:avLst/>
          </a:prstGeom>
        </p:spPr>
        <p:txBody>
          <a:bodyPr wrap="square">
            <a:spAutoFit/>
          </a:bodyPr>
          <a:lstStyle/>
          <a:p>
            <a:pPr lvl="0" algn="ctr"/>
            <a:r>
              <a:rPr lang="en-US" sz="2000" b="1" dirty="0">
                <a:solidFill>
                  <a:prstClr val="black"/>
                </a:solidFill>
              </a:rPr>
              <a:t>Southern California Coastal Water Research Project</a:t>
            </a:r>
          </a:p>
        </p:txBody>
      </p:sp>
    </p:spTree>
    <p:extLst>
      <p:ext uri="{BB962C8B-B14F-4D97-AF65-F5344CB8AC3E}">
        <p14:creationId xmlns:p14="http://schemas.microsoft.com/office/powerpoint/2010/main" val="118774015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7500" y="1019153"/>
            <a:ext cx="8953500" cy="630942"/>
          </a:xfrm>
          <a:prstGeom prst="rect">
            <a:avLst/>
          </a:prstGeom>
        </p:spPr>
        <p:txBody>
          <a:bodyPr wrap="square">
            <a:spAutoFit/>
          </a:bodyPr>
          <a:lstStyle/>
          <a:p>
            <a:pPr lvl="3">
              <a:lnSpc>
                <a:spcPct val="130000"/>
              </a:lnSpc>
            </a:pPr>
            <a:r>
              <a:rPr lang="en-US" sz="2800" dirty="0" smtClean="0"/>
              <a:t>Postdoc </a:t>
            </a:r>
            <a:r>
              <a:rPr lang="en-US" sz="2800" dirty="0" smtClean="0"/>
              <a:t>recruited: Thomas </a:t>
            </a:r>
            <a:r>
              <a:rPr lang="en-US" sz="2800" dirty="0" err="1" smtClean="0"/>
              <a:t>Lamy</a:t>
            </a:r>
            <a:r>
              <a:rPr lang="en-US" sz="2800" dirty="0" smtClean="0"/>
              <a:t> starts </a:t>
            </a:r>
            <a:r>
              <a:rPr lang="en-US" sz="2800" dirty="0" smtClean="0"/>
              <a:t>July 1</a:t>
            </a:r>
            <a:endParaRPr lang="en-US" sz="2800" dirty="0" smtClean="0"/>
          </a:p>
        </p:txBody>
      </p:sp>
      <p:sp>
        <p:nvSpPr>
          <p:cNvPr id="2" name="Rectangle 1"/>
          <p:cNvSpPr/>
          <p:nvPr/>
        </p:nvSpPr>
        <p:spPr>
          <a:xfrm>
            <a:off x="525953" y="3861933"/>
            <a:ext cx="5434210" cy="2677656"/>
          </a:xfrm>
          <a:prstGeom prst="rect">
            <a:avLst/>
          </a:prstGeom>
        </p:spPr>
        <p:txBody>
          <a:bodyPr wrap="square">
            <a:spAutoFit/>
          </a:bodyPr>
          <a:lstStyle/>
          <a:p>
            <a:r>
              <a:rPr lang="en-US" sz="2400" dirty="0"/>
              <a:t> I am a postdoctoral researcher who </a:t>
            </a:r>
            <a:r>
              <a:rPr lang="en-US" sz="2400" dirty="0" smtClean="0"/>
              <a:t>studies </a:t>
            </a:r>
            <a:r>
              <a:rPr lang="en-US" sz="2400" dirty="0"/>
              <a:t>the ecological and evolutionary forces that shape biodiversity. Hence, my research interests span a wide range of topics such as </a:t>
            </a:r>
            <a:r>
              <a:rPr lang="en-US" sz="2400" dirty="0" err="1"/>
              <a:t>metapopulation</a:t>
            </a:r>
            <a:r>
              <a:rPr lang="en-US" sz="2400" dirty="0"/>
              <a:t> and </a:t>
            </a:r>
            <a:r>
              <a:rPr lang="en-US" sz="2400" dirty="0" err="1"/>
              <a:t>metacommunity</a:t>
            </a:r>
            <a:r>
              <a:rPr lang="en-US" sz="2400" dirty="0"/>
              <a:t> dynamics, community ecology and evolution.</a:t>
            </a:r>
          </a:p>
        </p:txBody>
      </p:sp>
      <p:pic>
        <p:nvPicPr>
          <p:cNvPr id="3" name="Picture 2"/>
          <p:cNvPicPr>
            <a:picLocks noChangeAspect="1"/>
          </p:cNvPicPr>
          <p:nvPr/>
        </p:nvPicPr>
        <p:blipFill>
          <a:blip r:embed="rId2"/>
          <a:stretch>
            <a:fillRect/>
          </a:stretch>
        </p:blipFill>
        <p:spPr>
          <a:xfrm>
            <a:off x="6043516" y="1729505"/>
            <a:ext cx="2885294" cy="3617764"/>
          </a:xfrm>
          <a:prstGeom prst="rect">
            <a:avLst/>
          </a:prstGeom>
        </p:spPr>
      </p:pic>
      <p:pic>
        <p:nvPicPr>
          <p:cNvPr id="5" name="Picture 4"/>
          <p:cNvPicPr>
            <a:picLocks noChangeAspect="1"/>
          </p:cNvPicPr>
          <p:nvPr/>
        </p:nvPicPr>
        <p:blipFill>
          <a:blip r:embed="rId3"/>
          <a:stretch>
            <a:fillRect/>
          </a:stretch>
        </p:blipFill>
        <p:spPr>
          <a:xfrm>
            <a:off x="679723" y="1736806"/>
            <a:ext cx="1604900" cy="2109297"/>
          </a:xfrm>
          <a:prstGeom prst="rect">
            <a:avLst/>
          </a:prstGeom>
        </p:spPr>
      </p:pic>
      <p:sp>
        <p:nvSpPr>
          <p:cNvPr id="6" name="Rectangle 5"/>
          <p:cNvSpPr/>
          <p:nvPr/>
        </p:nvSpPr>
        <p:spPr>
          <a:xfrm>
            <a:off x="280125" y="0"/>
            <a:ext cx="8564120" cy="954107"/>
          </a:xfrm>
          <a:prstGeom prst="rect">
            <a:avLst/>
          </a:prstGeom>
        </p:spPr>
        <p:txBody>
          <a:bodyPr wrap="square">
            <a:spAutoFit/>
          </a:bodyPr>
          <a:lstStyle/>
          <a:p>
            <a:pPr marL="342900" indent="-342900">
              <a:buAutoNum type="arabicPeriod"/>
            </a:pPr>
            <a:r>
              <a:rPr lang="en-US" sz="2800" dirty="0" smtClean="0"/>
              <a:t>Integrate </a:t>
            </a:r>
            <a:r>
              <a:rPr lang="en-US" sz="2800" dirty="0"/>
              <a:t>biodiversity data to enable inferences about regional </a:t>
            </a:r>
            <a:r>
              <a:rPr lang="en-US" sz="2800" dirty="0" smtClean="0"/>
              <a:t>biodiversity</a:t>
            </a:r>
          </a:p>
        </p:txBody>
      </p:sp>
    </p:spTree>
    <p:extLst>
      <p:ext uri="{BB962C8B-B14F-4D97-AF65-F5344CB8AC3E}">
        <p14:creationId xmlns:p14="http://schemas.microsoft.com/office/powerpoint/2010/main" val="164611722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0017" y="104752"/>
            <a:ext cx="10356869" cy="1751249"/>
          </a:xfrm>
          <a:prstGeom prst="rect">
            <a:avLst/>
          </a:prstGeom>
        </p:spPr>
        <p:txBody>
          <a:bodyPr wrap="square">
            <a:spAutoFit/>
          </a:bodyPr>
          <a:lstStyle/>
          <a:p>
            <a:pPr marL="1485900" lvl="2" indent="-571500">
              <a:lnSpc>
                <a:spcPct val="130000"/>
              </a:lnSpc>
              <a:buFont typeface="+mj-lt"/>
              <a:buAutoNum type="arabicPeriod"/>
            </a:pPr>
            <a:r>
              <a:rPr lang="en-US" sz="2800" dirty="0" smtClean="0"/>
              <a:t>Data integration and </a:t>
            </a:r>
            <a:r>
              <a:rPr lang="en-US" sz="2800" dirty="0" smtClean="0"/>
              <a:t>scaling</a:t>
            </a:r>
          </a:p>
          <a:p>
            <a:pPr lvl="2">
              <a:lnSpc>
                <a:spcPct val="130000"/>
              </a:lnSpc>
            </a:pPr>
            <a:r>
              <a:rPr lang="en-US" sz="2800" dirty="0" smtClean="0"/>
              <a:t>Additional </a:t>
            </a:r>
            <a:r>
              <a:rPr lang="en-US" sz="2800" dirty="0" smtClean="0"/>
              <a:t>postdoc </a:t>
            </a:r>
            <a:r>
              <a:rPr lang="en-US" sz="2800" dirty="0" smtClean="0"/>
              <a:t>funded:</a:t>
            </a:r>
            <a:endParaRPr lang="en-US" sz="2800" dirty="0" smtClean="0"/>
          </a:p>
          <a:p>
            <a:pPr marL="1257300" lvl="2" indent="-342900">
              <a:lnSpc>
                <a:spcPct val="130000"/>
              </a:lnSpc>
              <a:buAutoNum type="arabicPeriod"/>
            </a:pPr>
            <a:endParaRPr lang="en-US" sz="2800" dirty="0"/>
          </a:p>
        </p:txBody>
      </p:sp>
      <p:sp>
        <p:nvSpPr>
          <p:cNvPr id="5" name="TextBox 7"/>
          <p:cNvSpPr txBox="1"/>
          <p:nvPr/>
        </p:nvSpPr>
        <p:spPr>
          <a:xfrm>
            <a:off x="271339" y="1500586"/>
            <a:ext cx="8403498" cy="39703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Bef>
                <a:spcPts val="0"/>
              </a:spcBef>
              <a:spcAft>
                <a:spcPts val="0"/>
              </a:spcAft>
              <a:buFont typeface="Arial" panose="020B0604020202020204" pitchFamily="34" charset="0"/>
              <a:buChar char="•"/>
            </a:pPr>
            <a:r>
              <a:rPr lang="en-US" sz="2800" b="1" i="1" dirty="0" smtClean="0"/>
              <a:t>Focus:</a:t>
            </a:r>
            <a:r>
              <a:rPr lang="en-US" sz="2800" i="1" dirty="0" smtClean="0"/>
              <a:t> Detecting </a:t>
            </a:r>
            <a:r>
              <a:rPr lang="en-US" sz="2800" i="1" dirty="0"/>
              <a:t>and forecasting climate effects on spatial patterns of biodiversity and </a:t>
            </a:r>
            <a:r>
              <a:rPr lang="en-US" sz="2800" i="1" dirty="0" smtClean="0"/>
              <a:t>productivity</a:t>
            </a:r>
          </a:p>
          <a:p>
            <a:pPr marL="342900" indent="-342900">
              <a:spcBef>
                <a:spcPts val="0"/>
              </a:spcBef>
              <a:spcAft>
                <a:spcPts val="0"/>
              </a:spcAft>
              <a:buFont typeface="Arial" panose="020B0604020202020204" pitchFamily="34" charset="0"/>
              <a:buChar char="•"/>
            </a:pPr>
            <a:endParaRPr lang="en-US" sz="2800" i="1" dirty="0"/>
          </a:p>
          <a:p>
            <a:pPr marL="342900" indent="-342900">
              <a:spcBef>
                <a:spcPts val="0"/>
              </a:spcBef>
              <a:spcAft>
                <a:spcPts val="0"/>
              </a:spcAft>
              <a:buFont typeface="Arial" panose="020B0604020202020204" pitchFamily="34" charset="0"/>
              <a:buChar char="•"/>
            </a:pPr>
            <a:r>
              <a:rPr lang="en-US" sz="2800" b="1" i="1" dirty="0" smtClean="0"/>
              <a:t>Principal Investigators: </a:t>
            </a:r>
            <a:r>
              <a:rPr lang="en-US" sz="2800" i="1" dirty="0" smtClean="0"/>
              <a:t>B.</a:t>
            </a:r>
            <a:r>
              <a:rPr lang="en-US" sz="2800" b="1" i="1" dirty="0" smtClean="0"/>
              <a:t> </a:t>
            </a:r>
            <a:r>
              <a:rPr lang="en-US" sz="2800" i="1" dirty="0" err="1" smtClean="0"/>
              <a:t>Kinlan</a:t>
            </a:r>
            <a:r>
              <a:rPr lang="en-US" sz="2800" i="1" dirty="0" smtClean="0"/>
              <a:t>, </a:t>
            </a:r>
            <a:r>
              <a:rPr lang="en-US" sz="2800" i="1" dirty="0"/>
              <a:t>R. Miller, </a:t>
            </a:r>
            <a:r>
              <a:rPr lang="en-US" sz="2800" i="1" dirty="0" smtClean="0"/>
              <a:t>A</a:t>
            </a:r>
            <a:r>
              <a:rPr lang="en-US" sz="2800" i="1" dirty="0"/>
              <a:t>. </a:t>
            </a:r>
            <a:r>
              <a:rPr lang="en-US" sz="2800" i="1" dirty="0" err="1"/>
              <a:t>Rassweiler</a:t>
            </a:r>
            <a:r>
              <a:rPr lang="en-US" sz="2800" i="1" dirty="0" smtClean="0"/>
              <a:t>, </a:t>
            </a:r>
            <a:r>
              <a:rPr lang="en-US" sz="2800" i="1" dirty="0" smtClean="0"/>
              <a:t>D</a:t>
            </a:r>
            <a:r>
              <a:rPr lang="en-US" sz="2800" i="1" dirty="0"/>
              <a:t>. </a:t>
            </a:r>
            <a:r>
              <a:rPr lang="en-US" sz="2800" i="1" dirty="0" smtClean="0"/>
              <a:t>Reed, C</a:t>
            </a:r>
            <a:r>
              <a:rPr lang="en-US" sz="2800" i="1" dirty="0"/>
              <a:t>. </a:t>
            </a:r>
            <a:r>
              <a:rPr lang="en-US" sz="2800" i="1" dirty="0" err="1" smtClean="0"/>
              <a:t>Caldow</a:t>
            </a:r>
            <a:endParaRPr lang="en-US" sz="2800" i="1" dirty="0" smtClean="0"/>
          </a:p>
          <a:p>
            <a:pPr>
              <a:spcBef>
                <a:spcPts val="0"/>
              </a:spcBef>
              <a:spcAft>
                <a:spcPts val="0"/>
              </a:spcAft>
            </a:pPr>
            <a:endParaRPr lang="en-US" sz="2800" i="1" dirty="0" smtClean="0"/>
          </a:p>
          <a:p>
            <a:pPr marL="342900" indent="-342900">
              <a:buFont typeface="Arial" panose="020B0604020202020204" pitchFamily="34" charset="0"/>
              <a:buChar char="•"/>
            </a:pPr>
            <a:r>
              <a:rPr lang="en-US" sz="2800" b="1" i="1" dirty="0" smtClean="0"/>
              <a:t>Funding:</a:t>
            </a:r>
            <a:r>
              <a:rPr lang="en-US" sz="2800" i="1" dirty="0" smtClean="0"/>
              <a:t> </a:t>
            </a:r>
            <a:r>
              <a:rPr lang="en-US" sz="2800" i="1" dirty="0" smtClean="0"/>
              <a:t>NOAA </a:t>
            </a:r>
            <a:r>
              <a:rPr lang="en-US" sz="2800" i="1" dirty="0"/>
              <a:t>National Centers for Coastal Ocean Science (NCCOS)</a:t>
            </a:r>
          </a:p>
          <a:p>
            <a:pPr>
              <a:spcBef>
                <a:spcPts val="0"/>
              </a:spcBef>
              <a:spcAft>
                <a:spcPts val="0"/>
              </a:spcAft>
            </a:pPr>
            <a:endParaRPr lang="en-US" sz="2800" b="1" i="1" dirty="0"/>
          </a:p>
        </p:txBody>
      </p:sp>
    </p:spTree>
    <p:extLst>
      <p:ext uri="{BB962C8B-B14F-4D97-AF65-F5344CB8AC3E}">
        <p14:creationId xmlns:p14="http://schemas.microsoft.com/office/powerpoint/2010/main" val="175480174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7724" y="0"/>
            <a:ext cx="8813075" cy="954107"/>
          </a:xfrm>
          <a:prstGeom prst="rect">
            <a:avLst/>
          </a:prstGeom>
        </p:spPr>
        <p:txBody>
          <a:bodyPr wrap="square">
            <a:spAutoFit/>
          </a:bodyPr>
          <a:lstStyle/>
          <a:p>
            <a:r>
              <a:rPr lang="en-US" sz="2800" dirty="0" smtClean="0"/>
              <a:t>Goal 2. Develop </a:t>
            </a:r>
            <a:r>
              <a:rPr lang="en-US" sz="2800" dirty="0"/>
              <a:t>advanced methods in optical and acoustic </a:t>
            </a:r>
            <a:r>
              <a:rPr lang="en-US" sz="2800" dirty="0" smtClean="0"/>
              <a:t>	imaging </a:t>
            </a:r>
            <a:r>
              <a:rPr lang="en-US" sz="2800" dirty="0"/>
              <a:t>and genomics for monitoring </a:t>
            </a:r>
            <a:r>
              <a:rPr lang="en-US" sz="2800" dirty="0" smtClean="0"/>
              <a:t>biodiversity</a:t>
            </a:r>
            <a:endParaRPr lang="en-US" sz="2800" dirty="0"/>
          </a:p>
        </p:txBody>
      </p:sp>
      <p:sp>
        <p:nvSpPr>
          <p:cNvPr id="2" name="Rectangle 1"/>
          <p:cNvSpPr/>
          <p:nvPr/>
        </p:nvSpPr>
        <p:spPr>
          <a:xfrm>
            <a:off x="3962400" y="1412151"/>
            <a:ext cx="4572000" cy="2554545"/>
          </a:xfrm>
          <a:prstGeom prst="rect">
            <a:avLst/>
          </a:prstGeom>
        </p:spPr>
        <p:txBody>
          <a:bodyPr>
            <a:spAutoFit/>
          </a:bodyPr>
          <a:lstStyle/>
          <a:p>
            <a:pPr marL="711200" lvl="1" defTabSz="584200">
              <a:spcBef>
                <a:spcPts val="2400"/>
              </a:spcBef>
              <a:buClr>
                <a:srgbClr val="FFFFFF"/>
              </a:buClr>
              <a:buSzPct val="125000"/>
              <a:defRPr sz="1800"/>
            </a:pPr>
            <a:r>
              <a:rPr lang="en-US" sz="4000" dirty="0" smtClean="0">
                <a:solidFill>
                  <a:srgbClr val="000000"/>
                </a:solidFill>
                <a:sym typeface="Gill Sans"/>
              </a:rPr>
              <a:t>3000+ </a:t>
            </a:r>
            <a:r>
              <a:rPr lang="en-US" sz="4000" dirty="0">
                <a:solidFill>
                  <a:srgbClr val="000000"/>
                </a:solidFill>
                <a:sym typeface="Gill Sans"/>
              </a:rPr>
              <a:t>annotated images from Elizabeth </a:t>
            </a:r>
            <a:r>
              <a:rPr lang="en-US" sz="4000" dirty="0" smtClean="0">
                <a:solidFill>
                  <a:srgbClr val="000000"/>
                </a:solidFill>
                <a:sym typeface="Gill Sans"/>
              </a:rPr>
              <a:t>Clarke (NOAA NWFSC)</a:t>
            </a:r>
            <a:endParaRPr lang="en-US" sz="4000" dirty="0">
              <a:solidFill>
                <a:srgbClr val="000000"/>
              </a:solidFill>
              <a:sym typeface="Gill Sans"/>
            </a:endParaRPr>
          </a:p>
        </p:txBody>
      </p:sp>
      <p:pic>
        <p:nvPicPr>
          <p:cNvPr id="4" name="Picture 3"/>
          <p:cNvPicPr>
            <a:picLocks noChangeAspect="1"/>
          </p:cNvPicPr>
          <p:nvPr/>
        </p:nvPicPr>
        <p:blipFill>
          <a:blip r:embed="rId3"/>
          <a:stretch>
            <a:fillRect/>
          </a:stretch>
        </p:blipFill>
        <p:spPr>
          <a:xfrm>
            <a:off x="279400" y="1435100"/>
            <a:ext cx="3467100" cy="2674620"/>
          </a:xfrm>
          <a:prstGeom prst="rect">
            <a:avLst/>
          </a:prstGeom>
        </p:spPr>
      </p:pic>
      <p:grpSp>
        <p:nvGrpSpPr>
          <p:cNvPr id="6" name="Group 5"/>
          <p:cNvGrpSpPr/>
          <p:nvPr/>
        </p:nvGrpSpPr>
        <p:grpSpPr>
          <a:xfrm>
            <a:off x="2779440" y="4317602"/>
            <a:ext cx="6141799" cy="2400698"/>
            <a:chOff x="1490823" y="2324173"/>
            <a:chExt cx="12753717" cy="6969769"/>
          </a:xfrm>
        </p:grpSpPr>
        <p:pic>
          <p:nvPicPr>
            <p:cNvPr id="1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895" t="13145" r="31340" b="17101"/>
            <a:stretch/>
          </p:blipFill>
          <p:spPr bwMode="auto">
            <a:xfrm>
              <a:off x="1490823" y="2435941"/>
              <a:ext cx="9486657"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 10"/>
            <p:cNvGrpSpPr/>
            <p:nvPr/>
          </p:nvGrpSpPr>
          <p:grpSpPr>
            <a:xfrm>
              <a:off x="2082800" y="2324173"/>
              <a:ext cx="1295400" cy="1926623"/>
              <a:chOff x="2082800" y="2324173"/>
              <a:chExt cx="1295400" cy="1926623"/>
            </a:xfrm>
          </p:grpSpPr>
          <p:sp>
            <p:nvSpPr>
              <p:cNvPr id="13" name="Rectangle 12"/>
              <p:cNvSpPr/>
              <p:nvPr/>
            </p:nvSpPr>
            <p:spPr>
              <a:xfrm>
                <a:off x="2082800" y="2591551"/>
                <a:ext cx="1295400" cy="1370101"/>
              </a:xfrm>
              <a:prstGeom prst="rect">
                <a:avLst/>
              </a:prstGeom>
              <a:solidFill>
                <a:schemeClr val="accent1">
                  <a:lumMod val="60000"/>
                  <a:lumOff val="40000"/>
                  <a:alpha val="50000"/>
                </a:schemeClr>
              </a:solidFill>
              <a:ln w="12700" cap="flat">
                <a:noFill/>
                <a:miter lim="400000"/>
              </a:ln>
              <a:effectLst>
                <a:outerShdw blurRad="76200" dir="18900000" rotWithShape="0">
                  <a:srgbClr val="000000">
                    <a:alpha val="8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001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outerShdw blurRad="25400" dist="23998" dir="2700000" rotWithShape="0">
                      <a:srgbClr val="000000">
                        <a:alpha val="31034"/>
                      </a:srgbClr>
                    </a:outerShdw>
                  </a:effectLst>
                  <a:uFillTx/>
                  <a:latin typeface="+mn-lt"/>
                  <a:ea typeface="+mn-ea"/>
                  <a:cs typeface="+mn-cs"/>
                  <a:sym typeface="Gill Sans"/>
                </a:endParaRPr>
              </a:p>
            </p:txBody>
          </p:sp>
          <p:sp>
            <p:nvSpPr>
              <p:cNvPr id="15" name="Oval 14"/>
              <p:cNvSpPr/>
              <p:nvPr/>
            </p:nvSpPr>
            <p:spPr>
              <a:xfrm>
                <a:off x="2676073" y="2324173"/>
                <a:ext cx="114299" cy="1926623"/>
              </a:xfrm>
              <a:prstGeom prst="ellipse">
                <a:avLst/>
              </a:prstGeom>
              <a:solidFill>
                <a:srgbClr val="FFFF00"/>
              </a:solidFill>
              <a:ln w="12700" cap="flat">
                <a:noFill/>
                <a:miter lim="400000"/>
              </a:ln>
              <a:effectLst>
                <a:outerShdw blurRad="76200" dir="18900000" rotWithShape="0">
                  <a:srgbClr val="000000">
                    <a:alpha val="8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001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outerShdw blurRad="25400" dist="23998" dir="2700000" rotWithShape="0">
                      <a:srgbClr val="000000">
                        <a:alpha val="31034"/>
                      </a:srgbClr>
                    </a:outerShdw>
                  </a:effectLst>
                  <a:uFillTx/>
                  <a:latin typeface="+mn-lt"/>
                  <a:ea typeface="+mn-ea"/>
                  <a:cs typeface="+mn-cs"/>
                  <a:sym typeface="Gill Sans"/>
                </a:endParaRPr>
              </a:p>
            </p:txBody>
          </p:sp>
        </p:grpSp>
        <p:grpSp>
          <p:nvGrpSpPr>
            <p:cNvPr id="17" name="Group 16"/>
            <p:cNvGrpSpPr/>
            <p:nvPr/>
          </p:nvGrpSpPr>
          <p:grpSpPr>
            <a:xfrm>
              <a:off x="4140200" y="2335059"/>
              <a:ext cx="1295400" cy="1926623"/>
              <a:chOff x="2082800" y="2324173"/>
              <a:chExt cx="1295400" cy="1926623"/>
            </a:xfrm>
          </p:grpSpPr>
          <p:sp>
            <p:nvSpPr>
              <p:cNvPr id="18" name="Rectangle 17"/>
              <p:cNvSpPr/>
              <p:nvPr/>
            </p:nvSpPr>
            <p:spPr>
              <a:xfrm>
                <a:off x="2082800" y="2591551"/>
                <a:ext cx="1295400" cy="1370101"/>
              </a:xfrm>
              <a:prstGeom prst="rect">
                <a:avLst/>
              </a:prstGeom>
              <a:solidFill>
                <a:schemeClr val="accent1">
                  <a:lumMod val="60000"/>
                  <a:lumOff val="40000"/>
                  <a:alpha val="50000"/>
                </a:schemeClr>
              </a:solidFill>
              <a:ln w="12700" cap="flat">
                <a:noFill/>
                <a:miter lim="400000"/>
              </a:ln>
              <a:effectLst>
                <a:outerShdw blurRad="76200" dir="18900000" rotWithShape="0">
                  <a:srgbClr val="000000">
                    <a:alpha val="8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001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outerShdw blurRad="25400" dist="23998" dir="2700000" rotWithShape="0">
                      <a:srgbClr val="000000">
                        <a:alpha val="31034"/>
                      </a:srgbClr>
                    </a:outerShdw>
                  </a:effectLst>
                  <a:uFillTx/>
                  <a:latin typeface="+mn-lt"/>
                  <a:ea typeface="+mn-ea"/>
                  <a:cs typeface="+mn-cs"/>
                  <a:sym typeface="Gill Sans"/>
                </a:endParaRPr>
              </a:p>
            </p:txBody>
          </p:sp>
          <p:sp>
            <p:nvSpPr>
              <p:cNvPr id="19" name="Oval 18"/>
              <p:cNvSpPr/>
              <p:nvPr/>
            </p:nvSpPr>
            <p:spPr>
              <a:xfrm>
                <a:off x="2676073" y="2324173"/>
                <a:ext cx="114299" cy="1926623"/>
              </a:xfrm>
              <a:prstGeom prst="ellipse">
                <a:avLst/>
              </a:prstGeom>
              <a:solidFill>
                <a:srgbClr val="FFFF00"/>
              </a:solidFill>
              <a:ln w="12700" cap="flat">
                <a:noFill/>
                <a:miter lim="400000"/>
              </a:ln>
              <a:effectLst>
                <a:outerShdw blurRad="76200" dir="18900000" rotWithShape="0">
                  <a:srgbClr val="000000">
                    <a:alpha val="8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001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outerShdw blurRad="25400" dist="23998" dir="2700000" rotWithShape="0">
                      <a:srgbClr val="000000">
                        <a:alpha val="31034"/>
                      </a:srgbClr>
                    </a:outerShdw>
                  </a:effectLst>
                  <a:uFillTx/>
                  <a:latin typeface="+mn-lt"/>
                  <a:ea typeface="+mn-ea"/>
                  <a:cs typeface="+mn-cs"/>
                  <a:sym typeface="Gill Sans"/>
                </a:endParaRPr>
              </a:p>
            </p:txBody>
          </p:sp>
        </p:grpSp>
        <p:grpSp>
          <p:nvGrpSpPr>
            <p:cNvPr id="20" name="Group 19"/>
            <p:cNvGrpSpPr/>
            <p:nvPr/>
          </p:nvGrpSpPr>
          <p:grpSpPr>
            <a:xfrm>
              <a:off x="6141358" y="2324173"/>
              <a:ext cx="1295400" cy="1926623"/>
              <a:chOff x="2082800" y="2324173"/>
              <a:chExt cx="1295400" cy="1926623"/>
            </a:xfrm>
          </p:grpSpPr>
          <p:sp>
            <p:nvSpPr>
              <p:cNvPr id="21" name="Rectangle 20"/>
              <p:cNvSpPr/>
              <p:nvPr/>
            </p:nvSpPr>
            <p:spPr>
              <a:xfrm>
                <a:off x="2082800" y="2591551"/>
                <a:ext cx="1295400" cy="1370101"/>
              </a:xfrm>
              <a:prstGeom prst="rect">
                <a:avLst/>
              </a:prstGeom>
              <a:solidFill>
                <a:schemeClr val="accent1">
                  <a:lumMod val="60000"/>
                  <a:lumOff val="40000"/>
                  <a:alpha val="50000"/>
                </a:schemeClr>
              </a:solidFill>
              <a:ln w="12700" cap="flat">
                <a:noFill/>
                <a:miter lim="400000"/>
              </a:ln>
              <a:effectLst>
                <a:outerShdw blurRad="76200" dir="18900000" rotWithShape="0">
                  <a:srgbClr val="000000">
                    <a:alpha val="8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001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outerShdw blurRad="25400" dist="23998" dir="2700000" rotWithShape="0">
                      <a:srgbClr val="000000">
                        <a:alpha val="31034"/>
                      </a:srgbClr>
                    </a:outerShdw>
                  </a:effectLst>
                  <a:uFillTx/>
                  <a:latin typeface="+mn-lt"/>
                  <a:ea typeface="+mn-ea"/>
                  <a:cs typeface="+mn-cs"/>
                  <a:sym typeface="Gill Sans"/>
                </a:endParaRPr>
              </a:p>
            </p:txBody>
          </p:sp>
          <p:sp>
            <p:nvSpPr>
              <p:cNvPr id="22" name="Oval 21"/>
              <p:cNvSpPr/>
              <p:nvPr/>
            </p:nvSpPr>
            <p:spPr>
              <a:xfrm>
                <a:off x="2676073" y="2324173"/>
                <a:ext cx="114299" cy="1926623"/>
              </a:xfrm>
              <a:prstGeom prst="ellipse">
                <a:avLst/>
              </a:prstGeom>
              <a:solidFill>
                <a:srgbClr val="FFFF00"/>
              </a:solidFill>
              <a:ln w="12700" cap="flat">
                <a:noFill/>
                <a:miter lim="400000"/>
              </a:ln>
              <a:effectLst>
                <a:outerShdw blurRad="76200" dir="18900000" rotWithShape="0">
                  <a:srgbClr val="000000">
                    <a:alpha val="8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001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outerShdw blurRad="25400" dist="23998" dir="2700000" rotWithShape="0">
                      <a:srgbClr val="000000">
                        <a:alpha val="31034"/>
                      </a:srgbClr>
                    </a:outerShdw>
                  </a:effectLst>
                  <a:uFillTx/>
                  <a:latin typeface="+mn-lt"/>
                  <a:ea typeface="+mn-ea"/>
                  <a:cs typeface="+mn-cs"/>
                  <a:sym typeface="Gill Sans"/>
                </a:endParaRPr>
              </a:p>
            </p:txBody>
          </p:sp>
        </p:grpSp>
        <p:cxnSp>
          <p:nvCxnSpPr>
            <p:cNvPr id="23" name="Straight Arrow Connector 22"/>
            <p:cNvCxnSpPr/>
            <p:nvPr/>
          </p:nvCxnSpPr>
          <p:spPr>
            <a:xfrm>
              <a:off x="3530600" y="3298372"/>
              <a:ext cx="381000" cy="0"/>
            </a:xfrm>
            <a:prstGeom prst="straightConnector1">
              <a:avLst/>
            </a:prstGeom>
            <a:noFill/>
            <a:ln w="25400" cap="flat">
              <a:solidFill>
                <a:srgbClr val="FFFF00"/>
              </a:solidFill>
              <a:prstDash val="solid"/>
              <a:miter lim="400000"/>
              <a:tailEnd type="arrow"/>
            </a:ln>
            <a:effectLst/>
          </p:spPr>
          <p:style>
            <a:lnRef idx="0">
              <a:scrgbClr r="0" g="0" b="0"/>
            </a:lnRef>
            <a:fillRef idx="0">
              <a:scrgbClr r="0" g="0" b="0"/>
            </a:fillRef>
            <a:effectRef idx="0">
              <a:scrgbClr r="0" g="0" b="0"/>
            </a:effectRef>
            <a:fontRef idx="none"/>
          </p:style>
        </p:cxnSp>
        <p:cxnSp>
          <p:nvCxnSpPr>
            <p:cNvPr id="24" name="Straight Arrow Connector 23"/>
            <p:cNvCxnSpPr/>
            <p:nvPr/>
          </p:nvCxnSpPr>
          <p:spPr>
            <a:xfrm>
              <a:off x="5588000" y="3298372"/>
              <a:ext cx="457200" cy="0"/>
            </a:xfrm>
            <a:prstGeom prst="straightConnector1">
              <a:avLst/>
            </a:prstGeom>
            <a:noFill/>
            <a:ln w="25400" cap="flat">
              <a:solidFill>
                <a:srgbClr val="FFFF00"/>
              </a:solidFill>
              <a:prstDash val="solid"/>
              <a:miter lim="400000"/>
              <a:tailEnd type="arrow"/>
            </a:ln>
            <a:effectLst/>
          </p:spPr>
          <p:style>
            <a:lnRef idx="0">
              <a:scrgbClr r="0" g="0" b="0"/>
            </a:lnRef>
            <a:fillRef idx="0">
              <a:scrgbClr r="0" g="0" b="0"/>
            </a:fillRef>
            <a:effectRef idx="0">
              <a:scrgbClr r="0" g="0" b="0"/>
            </a:effectRef>
            <a:fontRef idx="none"/>
          </p:style>
        </p:cxnSp>
        <p:cxnSp>
          <p:nvCxnSpPr>
            <p:cNvPr id="25" name="Straight Arrow Connector 24"/>
            <p:cNvCxnSpPr/>
            <p:nvPr/>
          </p:nvCxnSpPr>
          <p:spPr>
            <a:xfrm>
              <a:off x="2082800" y="4191000"/>
              <a:ext cx="4766130" cy="0"/>
            </a:xfrm>
            <a:prstGeom prst="straightConnector1">
              <a:avLst/>
            </a:prstGeom>
            <a:noFill/>
            <a:ln w="25400" cap="flat">
              <a:solidFill>
                <a:srgbClr val="FFFF00"/>
              </a:solidFill>
              <a:prstDash val="solid"/>
              <a:miter lim="400000"/>
              <a:tailEnd type="arrow"/>
            </a:ln>
            <a:effectLst/>
          </p:spPr>
          <p:style>
            <a:lnRef idx="0">
              <a:scrgbClr r="0" g="0" b="0"/>
            </a:lnRef>
            <a:fillRef idx="0">
              <a:scrgbClr r="0" g="0" b="0"/>
            </a:fillRef>
            <a:effectRef idx="0">
              <a:scrgbClr r="0" g="0" b="0"/>
            </a:effectRef>
            <a:fontRef idx="none"/>
          </p:style>
        </p:cxnSp>
        <p:cxnSp>
          <p:nvCxnSpPr>
            <p:cNvPr id="26" name="Straight Arrow Connector 25"/>
            <p:cNvCxnSpPr/>
            <p:nvPr/>
          </p:nvCxnSpPr>
          <p:spPr>
            <a:xfrm>
              <a:off x="2082800" y="4343400"/>
              <a:ext cx="4766130" cy="0"/>
            </a:xfrm>
            <a:prstGeom prst="straightConnector1">
              <a:avLst/>
            </a:prstGeom>
            <a:noFill/>
            <a:ln w="25400" cap="flat">
              <a:solidFill>
                <a:srgbClr val="FFFF00"/>
              </a:solidFill>
              <a:prstDash val="solid"/>
              <a:miter lim="400000"/>
              <a:tailEnd type="arrow"/>
            </a:ln>
            <a:effectLst/>
          </p:spPr>
          <p:style>
            <a:lnRef idx="0">
              <a:scrgbClr r="0" g="0" b="0"/>
            </a:lnRef>
            <a:fillRef idx="0">
              <a:scrgbClr r="0" g="0" b="0"/>
            </a:fillRef>
            <a:effectRef idx="0">
              <a:scrgbClr r="0" g="0" b="0"/>
            </a:effectRef>
            <a:fontRef idx="none"/>
          </p:style>
        </p:cxnSp>
        <p:cxnSp>
          <p:nvCxnSpPr>
            <p:cNvPr id="27" name="Straight Arrow Connector 26"/>
            <p:cNvCxnSpPr/>
            <p:nvPr/>
          </p:nvCxnSpPr>
          <p:spPr>
            <a:xfrm>
              <a:off x="2082800" y="4495800"/>
              <a:ext cx="4766130" cy="0"/>
            </a:xfrm>
            <a:prstGeom prst="straightConnector1">
              <a:avLst/>
            </a:prstGeom>
            <a:noFill/>
            <a:ln w="25400" cap="flat">
              <a:solidFill>
                <a:srgbClr val="FFFF00"/>
              </a:solidFill>
              <a:prstDash val="solid"/>
              <a:miter lim="400000"/>
              <a:tailEnd type="arrow"/>
            </a:ln>
            <a:effectLst/>
          </p:spPr>
          <p:style>
            <a:lnRef idx="0">
              <a:scrgbClr r="0" g="0" b="0"/>
            </a:lnRef>
            <a:fillRef idx="0">
              <a:scrgbClr r="0" g="0" b="0"/>
            </a:fillRef>
            <a:effectRef idx="0">
              <a:scrgbClr r="0" g="0" b="0"/>
            </a:effectRef>
            <a:fontRef idx="none"/>
          </p:style>
        </p:cxnSp>
        <p:sp>
          <p:nvSpPr>
            <p:cNvPr id="28" name="Freeform 27"/>
            <p:cNvSpPr/>
            <p:nvPr/>
          </p:nvSpPr>
          <p:spPr>
            <a:xfrm>
              <a:off x="6823521" y="5215005"/>
              <a:ext cx="720278" cy="1370102"/>
            </a:xfrm>
            <a:custGeom>
              <a:avLst/>
              <a:gdLst>
                <a:gd name="connsiteX0" fmla="*/ 252193 w 720279"/>
                <a:gd name="connsiteY0" fmla="*/ 468086 h 696686"/>
                <a:gd name="connsiteX1" fmla="*/ 252193 w 720279"/>
                <a:gd name="connsiteY1" fmla="*/ 468086 h 696686"/>
                <a:gd name="connsiteX2" fmla="*/ 295736 w 720279"/>
                <a:gd name="connsiteY2" fmla="*/ 555172 h 696686"/>
                <a:gd name="connsiteX3" fmla="*/ 306622 w 720279"/>
                <a:gd name="connsiteY3" fmla="*/ 587829 h 696686"/>
                <a:gd name="connsiteX4" fmla="*/ 350165 w 720279"/>
                <a:gd name="connsiteY4" fmla="*/ 653143 h 696686"/>
                <a:gd name="connsiteX5" fmla="*/ 404593 w 720279"/>
                <a:gd name="connsiteY5" fmla="*/ 696686 h 696686"/>
                <a:gd name="connsiteX6" fmla="*/ 480793 w 720279"/>
                <a:gd name="connsiteY6" fmla="*/ 674915 h 696686"/>
                <a:gd name="connsiteX7" fmla="*/ 502565 w 720279"/>
                <a:gd name="connsiteY7" fmla="*/ 653143 h 696686"/>
                <a:gd name="connsiteX8" fmla="*/ 513450 w 720279"/>
                <a:gd name="connsiteY8" fmla="*/ 620486 h 696686"/>
                <a:gd name="connsiteX9" fmla="*/ 491679 w 720279"/>
                <a:gd name="connsiteY9" fmla="*/ 489857 h 696686"/>
                <a:gd name="connsiteX10" fmla="*/ 469908 w 720279"/>
                <a:gd name="connsiteY10" fmla="*/ 457200 h 696686"/>
                <a:gd name="connsiteX11" fmla="*/ 567879 w 720279"/>
                <a:gd name="connsiteY11" fmla="*/ 435429 h 696686"/>
                <a:gd name="connsiteX12" fmla="*/ 633193 w 720279"/>
                <a:gd name="connsiteY12" fmla="*/ 413657 h 696686"/>
                <a:gd name="connsiteX13" fmla="*/ 698508 w 720279"/>
                <a:gd name="connsiteY13" fmla="*/ 381000 h 696686"/>
                <a:gd name="connsiteX14" fmla="*/ 720279 w 720279"/>
                <a:gd name="connsiteY14" fmla="*/ 348343 h 696686"/>
                <a:gd name="connsiteX15" fmla="*/ 665850 w 720279"/>
                <a:gd name="connsiteY15" fmla="*/ 304800 h 696686"/>
                <a:gd name="connsiteX16" fmla="*/ 600536 w 720279"/>
                <a:gd name="connsiteY16" fmla="*/ 261257 h 696686"/>
                <a:gd name="connsiteX17" fmla="*/ 535222 w 720279"/>
                <a:gd name="connsiteY17" fmla="*/ 228600 h 696686"/>
                <a:gd name="connsiteX18" fmla="*/ 513450 w 720279"/>
                <a:gd name="connsiteY18" fmla="*/ 206829 h 696686"/>
                <a:gd name="connsiteX19" fmla="*/ 535222 w 720279"/>
                <a:gd name="connsiteY19" fmla="*/ 119743 h 696686"/>
                <a:gd name="connsiteX20" fmla="*/ 491679 w 720279"/>
                <a:gd name="connsiteY20" fmla="*/ 10886 h 696686"/>
                <a:gd name="connsiteX21" fmla="*/ 459022 w 720279"/>
                <a:gd name="connsiteY21" fmla="*/ 0 h 696686"/>
                <a:gd name="connsiteX22" fmla="*/ 382822 w 720279"/>
                <a:gd name="connsiteY22" fmla="*/ 10886 h 696686"/>
                <a:gd name="connsiteX23" fmla="*/ 361050 w 720279"/>
                <a:gd name="connsiteY23" fmla="*/ 43543 h 696686"/>
                <a:gd name="connsiteX24" fmla="*/ 273965 w 720279"/>
                <a:gd name="connsiteY24" fmla="*/ 108857 h 696686"/>
                <a:gd name="connsiteX25" fmla="*/ 197765 w 720279"/>
                <a:gd name="connsiteY25" fmla="*/ 65315 h 696686"/>
                <a:gd name="connsiteX26" fmla="*/ 154222 w 720279"/>
                <a:gd name="connsiteY26" fmla="*/ 54429 h 696686"/>
                <a:gd name="connsiteX27" fmla="*/ 132450 w 720279"/>
                <a:gd name="connsiteY27" fmla="*/ 32657 h 696686"/>
                <a:gd name="connsiteX28" fmla="*/ 88908 w 720279"/>
                <a:gd name="connsiteY28" fmla="*/ 21772 h 696686"/>
                <a:gd name="connsiteX29" fmla="*/ 56250 w 720279"/>
                <a:gd name="connsiteY29" fmla="*/ 10886 h 696686"/>
                <a:gd name="connsiteX30" fmla="*/ 23593 w 720279"/>
                <a:gd name="connsiteY30" fmla="*/ 21772 h 696686"/>
                <a:gd name="connsiteX31" fmla="*/ 1822 w 720279"/>
                <a:gd name="connsiteY31" fmla="*/ 54429 h 696686"/>
                <a:gd name="connsiteX32" fmla="*/ 34479 w 720279"/>
                <a:gd name="connsiteY32" fmla="*/ 185057 h 696686"/>
                <a:gd name="connsiteX33" fmla="*/ 56250 w 720279"/>
                <a:gd name="connsiteY33" fmla="*/ 206829 h 696686"/>
                <a:gd name="connsiteX34" fmla="*/ 99793 w 720279"/>
                <a:gd name="connsiteY34" fmla="*/ 217715 h 696686"/>
                <a:gd name="connsiteX35" fmla="*/ 78022 w 720279"/>
                <a:gd name="connsiteY35" fmla="*/ 293915 h 696686"/>
                <a:gd name="connsiteX36" fmla="*/ 56250 w 720279"/>
                <a:gd name="connsiteY36" fmla="*/ 315686 h 696686"/>
                <a:gd name="connsiteX37" fmla="*/ 34479 w 720279"/>
                <a:gd name="connsiteY37" fmla="*/ 348343 h 696686"/>
                <a:gd name="connsiteX38" fmla="*/ 23593 w 720279"/>
                <a:gd name="connsiteY38" fmla="*/ 391886 h 696686"/>
                <a:gd name="connsiteX39" fmla="*/ 34479 w 720279"/>
                <a:gd name="connsiteY39" fmla="*/ 478972 h 696686"/>
                <a:gd name="connsiteX40" fmla="*/ 67136 w 720279"/>
                <a:gd name="connsiteY40" fmla="*/ 489857 h 696686"/>
                <a:gd name="connsiteX41" fmla="*/ 252193 w 720279"/>
                <a:gd name="connsiteY41" fmla="*/ 468086 h 69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20279" h="696686">
                  <a:moveTo>
                    <a:pt x="252193" y="468086"/>
                  </a:moveTo>
                  <a:lnTo>
                    <a:pt x="252193" y="468086"/>
                  </a:lnTo>
                  <a:cubicBezTo>
                    <a:pt x="266707" y="497115"/>
                    <a:pt x="282306" y="525626"/>
                    <a:pt x="295736" y="555172"/>
                  </a:cubicBezTo>
                  <a:cubicBezTo>
                    <a:pt x="300484" y="565618"/>
                    <a:pt x="301049" y="577798"/>
                    <a:pt x="306622" y="587829"/>
                  </a:cubicBezTo>
                  <a:cubicBezTo>
                    <a:pt x="319329" y="610702"/>
                    <a:pt x="335651" y="631372"/>
                    <a:pt x="350165" y="653143"/>
                  </a:cubicBezTo>
                  <a:cubicBezTo>
                    <a:pt x="362576" y="671759"/>
                    <a:pt x="387121" y="685038"/>
                    <a:pt x="404593" y="696686"/>
                  </a:cubicBezTo>
                  <a:cubicBezTo>
                    <a:pt x="412722" y="694654"/>
                    <a:pt x="469641" y="681606"/>
                    <a:pt x="480793" y="674915"/>
                  </a:cubicBezTo>
                  <a:cubicBezTo>
                    <a:pt x="489594" y="669635"/>
                    <a:pt x="495308" y="660400"/>
                    <a:pt x="502565" y="653143"/>
                  </a:cubicBezTo>
                  <a:cubicBezTo>
                    <a:pt x="506193" y="642257"/>
                    <a:pt x="513450" y="631960"/>
                    <a:pt x="513450" y="620486"/>
                  </a:cubicBezTo>
                  <a:cubicBezTo>
                    <a:pt x="513450" y="596338"/>
                    <a:pt x="508712" y="523923"/>
                    <a:pt x="491679" y="489857"/>
                  </a:cubicBezTo>
                  <a:cubicBezTo>
                    <a:pt x="485828" y="478155"/>
                    <a:pt x="477165" y="468086"/>
                    <a:pt x="469908" y="457200"/>
                  </a:cubicBezTo>
                  <a:cubicBezTo>
                    <a:pt x="500989" y="450984"/>
                    <a:pt x="537128" y="444654"/>
                    <a:pt x="567879" y="435429"/>
                  </a:cubicBezTo>
                  <a:cubicBezTo>
                    <a:pt x="589860" y="428834"/>
                    <a:pt x="614098" y="426387"/>
                    <a:pt x="633193" y="413657"/>
                  </a:cubicBezTo>
                  <a:cubicBezTo>
                    <a:pt x="675398" y="385521"/>
                    <a:pt x="653438" y="396023"/>
                    <a:pt x="698508" y="381000"/>
                  </a:cubicBezTo>
                  <a:cubicBezTo>
                    <a:pt x="705765" y="370114"/>
                    <a:pt x="720279" y="361426"/>
                    <a:pt x="720279" y="348343"/>
                  </a:cubicBezTo>
                  <a:cubicBezTo>
                    <a:pt x="720279" y="315517"/>
                    <a:pt x="686242" y="311597"/>
                    <a:pt x="665850" y="304800"/>
                  </a:cubicBezTo>
                  <a:cubicBezTo>
                    <a:pt x="603945" y="242895"/>
                    <a:pt x="663551" y="292764"/>
                    <a:pt x="600536" y="261257"/>
                  </a:cubicBezTo>
                  <a:cubicBezTo>
                    <a:pt x="516127" y="219053"/>
                    <a:pt x="617306" y="255962"/>
                    <a:pt x="535222" y="228600"/>
                  </a:cubicBezTo>
                  <a:cubicBezTo>
                    <a:pt x="527965" y="221343"/>
                    <a:pt x="514901" y="216989"/>
                    <a:pt x="513450" y="206829"/>
                  </a:cubicBezTo>
                  <a:cubicBezTo>
                    <a:pt x="510823" y="188438"/>
                    <a:pt x="528261" y="140625"/>
                    <a:pt x="535222" y="119743"/>
                  </a:cubicBezTo>
                  <a:cubicBezTo>
                    <a:pt x="525545" y="42332"/>
                    <a:pt x="547411" y="38752"/>
                    <a:pt x="491679" y="10886"/>
                  </a:cubicBezTo>
                  <a:cubicBezTo>
                    <a:pt x="481416" y="5754"/>
                    <a:pt x="469908" y="3629"/>
                    <a:pt x="459022" y="0"/>
                  </a:cubicBezTo>
                  <a:cubicBezTo>
                    <a:pt x="433622" y="3629"/>
                    <a:pt x="406268" y="465"/>
                    <a:pt x="382822" y="10886"/>
                  </a:cubicBezTo>
                  <a:cubicBezTo>
                    <a:pt x="370867" y="16200"/>
                    <a:pt x="369665" y="33697"/>
                    <a:pt x="361050" y="43543"/>
                  </a:cubicBezTo>
                  <a:cubicBezTo>
                    <a:pt x="309544" y="102408"/>
                    <a:pt x="326028" y="91504"/>
                    <a:pt x="273965" y="108857"/>
                  </a:cubicBezTo>
                  <a:cubicBezTo>
                    <a:pt x="246893" y="90810"/>
                    <a:pt x="229334" y="77153"/>
                    <a:pt x="197765" y="65315"/>
                  </a:cubicBezTo>
                  <a:cubicBezTo>
                    <a:pt x="183757" y="60062"/>
                    <a:pt x="168736" y="58058"/>
                    <a:pt x="154222" y="54429"/>
                  </a:cubicBezTo>
                  <a:cubicBezTo>
                    <a:pt x="146965" y="47172"/>
                    <a:pt x="141630" y="37247"/>
                    <a:pt x="132450" y="32657"/>
                  </a:cubicBezTo>
                  <a:cubicBezTo>
                    <a:pt x="119069" y="25966"/>
                    <a:pt x="103293" y="25882"/>
                    <a:pt x="88908" y="21772"/>
                  </a:cubicBezTo>
                  <a:cubicBezTo>
                    <a:pt x="77875" y="18620"/>
                    <a:pt x="67136" y="14515"/>
                    <a:pt x="56250" y="10886"/>
                  </a:cubicBezTo>
                  <a:cubicBezTo>
                    <a:pt x="45364" y="14515"/>
                    <a:pt x="32553" y="14604"/>
                    <a:pt x="23593" y="21772"/>
                  </a:cubicBezTo>
                  <a:cubicBezTo>
                    <a:pt x="13377" y="29945"/>
                    <a:pt x="2908" y="41391"/>
                    <a:pt x="1822" y="54429"/>
                  </a:cubicBezTo>
                  <a:cubicBezTo>
                    <a:pt x="-3494" y="118231"/>
                    <a:pt x="1508" y="143843"/>
                    <a:pt x="34479" y="185057"/>
                  </a:cubicBezTo>
                  <a:cubicBezTo>
                    <a:pt x="40890" y="193071"/>
                    <a:pt x="47070" y="202239"/>
                    <a:pt x="56250" y="206829"/>
                  </a:cubicBezTo>
                  <a:cubicBezTo>
                    <a:pt x="69631" y="213520"/>
                    <a:pt x="85279" y="214086"/>
                    <a:pt x="99793" y="217715"/>
                  </a:cubicBezTo>
                  <a:cubicBezTo>
                    <a:pt x="97759" y="225851"/>
                    <a:pt x="84716" y="282759"/>
                    <a:pt x="78022" y="293915"/>
                  </a:cubicBezTo>
                  <a:cubicBezTo>
                    <a:pt x="72742" y="302716"/>
                    <a:pt x="62661" y="307672"/>
                    <a:pt x="56250" y="315686"/>
                  </a:cubicBezTo>
                  <a:cubicBezTo>
                    <a:pt x="48077" y="325902"/>
                    <a:pt x="41736" y="337457"/>
                    <a:pt x="34479" y="348343"/>
                  </a:cubicBezTo>
                  <a:cubicBezTo>
                    <a:pt x="30850" y="362857"/>
                    <a:pt x="23593" y="376925"/>
                    <a:pt x="23593" y="391886"/>
                  </a:cubicBezTo>
                  <a:cubicBezTo>
                    <a:pt x="23593" y="421141"/>
                    <a:pt x="22598" y="452239"/>
                    <a:pt x="34479" y="478972"/>
                  </a:cubicBezTo>
                  <a:cubicBezTo>
                    <a:pt x="39139" y="489457"/>
                    <a:pt x="55679" y="489221"/>
                    <a:pt x="67136" y="489857"/>
                  </a:cubicBezTo>
                  <a:cubicBezTo>
                    <a:pt x="121481" y="492876"/>
                    <a:pt x="221350" y="471715"/>
                    <a:pt x="252193" y="468086"/>
                  </a:cubicBezTo>
                  <a:close/>
                </a:path>
              </a:pathLst>
            </a:custGeom>
            <a:solidFill>
              <a:srgbClr val="FFFF00">
                <a:alpha val="46000"/>
              </a:srgbClr>
            </a:solidFill>
            <a:ln w="12700" cap="flat">
              <a:noFill/>
              <a:miter lim="400000"/>
            </a:ln>
            <a:effectLst>
              <a:outerShdw blurRad="76200" dir="18900000" rotWithShape="0">
                <a:srgbClr val="000000">
                  <a:alpha val="8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001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outerShdw blurRad="25400" dist="23998" dir="2700000" rotWithShape="0">
                    <a:srgbClr val="000000">
                      <a:alpha val="31034"/>
                    </a:srgbClr>
                  </a:outerShdw>
                </a:effectLst>
                <a:uFillTx/>
                <a:latin typeface="+mn-lt"/>
                <a:ea typeface="+mn-ea"/>
                <a:cs typeface="+mn-cs"/>
                <a:sym typeface="Gill Sans"/>
              </a:endParaRPr>
            </a:p>
          </p:txBody>
        </p:sp>
        <p:cxnSp>
          <p:nvCxnSpPr>
            <p:cNvPr id="29" name="Straight Arrow Connector 28"/>
            <p:cNvCxnSpPr/>
            <p:nvPr/>
          </p:nvCxnSpPr>
          <p:spPr>
            <a:xfrm>
              <a:off x="7543800" y="5791200"/>
              <a:ext cx="3987800" cy="1676400"/>
            </a:xfrm>
            <a:prstGeom prst="straightConnector1">
              <a:avLst/>
            </a:prstGeom>
            <a:noFill/>
            <a:ln w="25400" cap="flat">
              <a:solidFill>
                <a:schemeClr val="tx1"/>
              </a:solidFill>
              <a:prstDash val="solid"/>
              <a:miter lim="400000"/>
              <a:tailEnd type="arrow"/>
            </a:ln>
            <a:effectLst/>
          </p:spPr>
          <p:style>
            <a:lnRef idx="0">
              <a:scrgbClr r="0" g="0" b="0"/>
            </a:lnRef>
            <a:fillRef idx="0">
              <a:scrgbClr r="0" g="0" b="0"/>
            </a:fillRef>
            <a:effectRef idx="0">
              <a:scrgbClr r="0" g="0" b="0"/>
            </a:effectRef>
            <a:fontRef idx="none"/>
          </p:style>
        </p:cxnSp>
        <p:sp>
          <p:nvSpPr>
            <p:cNvPr id="30" name="TextBox 29"/>
            <p:cNvSpPr txBox="1"/>
            <p:nvPr/>
          </p:nvSpPr>
          <p:spPr>
            <a:xfrm>
              <a:off x="11379200" y="7103487"/>
              <a:ext cx="2865340" cy="154881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r>
                <a:rPr lang="en-US" sz="2800" dirty="0">
                  <a:solidFill>
                    <a:srgbClr val="000000"/>
                  </a:solidFill>
                  <a:latin typeface="Helvetica"/>
                  <a:ea typeface="Helvetica"/>
                  <a:cs typeface="Helvetica"/>
                  <a:sym typeface="Helvetica"/>
                </a:rPr>
                <a:t>s</a:t>
              </a:r>
              <a:r>
                <a:rPr kumimoji="0" lang="en-US" sz="2800" b="0" i="0" u="none" strike="noStrike" cap="none" spc="0" normalizeH="0" baseline="0" dirty="0" smtClean="0">
                  <a:ln>
                    <a:noFill/>
                  </a:ln>
                  <a:solidFill>
                    <a:srgbClr val="000000"/>
                  </a:solidFill>
                  <a:effectLst/>
                  <a:uFillTx/>
                  <a:latin typeface="Helvetica"/>
                  <a:ea typeface="Helvetica"/>
                  <a:cs typeface="Helvetica"/>
                  <a:sym typeface="Helvetica"/>
                </a:rPr>
                <a:t>ea star</a:t>
              </a:r>
              <a:endParaRPr kumimoji="0" lang="en-US" sz="2800" b="0" i="0" u="none" strike="noStrike" cap="none" spc="0" normalizeH="0" baseline="0" dirty="0">
                <a:ln>
                  <a:noFill/>
                </a:ln>
                <a:solidFill>
                  <a:srgbClr val="000000"/>
                </a:solidFill>
                <a:effectLst/>
                <a:uFillTx/>
                <a:latin typeface="Helvetica"/>
                <a:ea typeface="Helvetica"/>
                <a:cs typeface="Helvetica"/>
                <a:sym typeface="Helvetica"/>
              </a:endParaRPr>
            </a:p>
          </p:txBody>
        </p:sp>
        <p:sp>
          <p:nvSpPr>
            <p:cNvPr id="31" name="Freeform 30"/>
            <p:cNvSpPr/>
            <p:nvPr/>
          </p:nvSpPr>
          <p:spPr>
            <a:xfrm>
              <a:off x="7598230" y="3968592"/>
              <a:ext cx="1012371" cy="1370102"/>
            </a:xfrm>
            <a:custGeom>
              <a:avLst/>
              <a:gdLst>
                <a:gd name="connsiteX0" fmla="*/ 163285 w 1012371"/>
                <a:gd name="connsiteY0" fmla="*/ 0 h 1012372"/>
                <a:gd name="connsiteX1" fmla="*/ 163285 w 1012371"/>
                <a:gd name="connsiteY1" fmla="*/ 0 h 1012372"/>
                <a:gd name="connsiteX2" fmla="*/ 272142 w 1012371"/>
                <a:gd name="connsiteY2" fmla="*/ 10886 h 1012372"/>
                <a:gd name="connsiteX3" fmla="*/ 315685 w 1012371"/>
                <a:gd name="connsiteY3" fmla="*/ 32657 h 1012372"/>
                <a:gd name="connsiteX4" fmla="*/ 359228 w 1012371"/>
                <a:gd name="connsiteY4" fmla="*/ 43543 h 1012372"/>
                <a:gd name="connsiteX5" fmla="*/ 402771 w 1012371"/>
                <a:gd name="connsiteY5" fmla="*/ 65314 h 1012372"/>
                <a:gd name="connsiteX6" fmla="*/ 446314 w 1012371"/>
                <a:gd name="connsiteY6" fmla="*/ 76200 h 1012372"/>
                <a:gd name="connsiteX7" fmla="*/ 555171 w 1012371"/>
                <a:gd name="connsiteY7" fmla="*/ 108857 h 1012372"/>
                <a:gd name="connsiteX8" fmla="*/ 598714 w 1012371"/>
                <a:gd name="connsiteY8" fmla="*/ 130629 h 1012372"/>
                <a:gd name="connsiteX9" fmla="*/ 653142 w 1012371"/>
                <a:gd name="connsiteY9" fmla="*/ 174172 h 1012372"/>
                <a:gd name="connsiteX10" fmla="*/ 696685 w 1012371"/>
                <a:gd name="connsiteY10" fmla="*/ 185057 h 1012372"/>
                <a:gd name="connsiteX11" fmla="*/ 772885 w 1012371"/>
                <a:gd name="connsiteY11" fmla="*/ 228600 h 1012372"/>
                <a:gd name="connsiteX12" fmla="*/ 838200 w 1012371"/>
                <a:gd name="connsiteY12" fmla="*/ 250372 h 1012372"/>
                <a:gd name="connsiteX13" fmla="*/ 903514 w 1012371"/>
                <a:gd name="connsiteY13" fmla="*/ 283029 h 1012372"/>
                <a:gd name="connsiteX14" fmla="*/ 936171 w 1012371"/>
                <a:gd name="connsiteY14" fmla="*/ 304800 h 1012372"/>
                <a:gd name="connsiteX15" fmla="*/ 979714 w 1012371"/>
                <a:gd name="connsiteY15" fmla="*/ 348343 h 1012372"/>
                <a:gd name="connsiteX16" fmla="*/ 1001485 w 1012371"/>
                <a:gd name="connsiteY16" fmla="*/ 413657 h 1012372"/>
                <a:gd name="connsiteX17" fmla="*/ 1012371 w 1012371"/>
                <a:gd name="connsiteY17" fmla="*/ 446314 h 1012372"/>
                <a:gd name="connsiteX18" fmla="*/ 979714 w 1012371"/>
                <a:gd name="connsiteY18" fmla="*/ 609600 h 1012372"/>
                <a:gd name="connsiteX19" fmla="*/ 957942 w 1012371"/>
                <a:gd name="connsiteY19" fmla="*/ 642257 h 1012372"/>
                <a:gd name="connsiteX20" fmla="*/ 925285 w 1012371"/>
                <a:gd name="connsiteY20" fmla="*/ 718457 h 1012372"/>
                <a:gd name="connsiteX21" fmla="*/ 892628 w 1012371"/>
                <a:gd name="connsiteY21" fmla="*/ 783772 h 1012372"/>
                <a:gd name="connsiteX22" fmla="*/ 827314 w 1012371"/>
                <a:gd name="connsiteY22" fmla="*/ 838200 h 1012372"/>
                <a:gd name="connsiteX23" fmla="*/ 794657 w 1012371"/>
                <a:gd name="connsiteY23" fmla="*/ 870857 h 1012372"/>
                <a:gd name="connsiteX24" fmla="*/ 729342 w 1012371"/>
                <a:gd name="connsiteY24" fmla="*/ 903514 h 1012372"/>
                <a:gd name="connsiteX25" fmla="*/ 707571 w 1012371"/>
                <a:gd name="connsiteY25" fmla="*/ 936172 h 1012372"/>
                <a:gd name="connsiteX26" fmla="*/ 642257 w 1012371"/>
                <a:gd name="connsiteY26" fmla="*/ 957943 h 1012372"/>
                <a:gd name="connsiteX27" fmla="*/ 609600 w 1012371"/>
                <a:gd name="connsiteY27" fmla="*/ 968829 h 1012372"/>
                <a:gd name="connsiteX28" fmla="*/ 576942 w 1012371"/>
                <a:gd name="connsiteY28" fmla="*/ 990600 h 1012372"/>
                <a:gd name="connsiteX29" fmla="*/ 478971 w 1012371"/>
                <a:gd name="connsiteY29" fmla="*/ 1012372 h 1012372"/>
                <a:gd name="connsiteX30" fmla="*/ 359228 w 1012371"/>
                <a:gd name="connsiteY30" fmla="*/ 1001486 h 1012372"/>
                <a:gd name="connsiteX31" fmla="*/ 293914 w 1012371"/>
                <a:gd name="connsiteY31" fmla="*/ 979714 h 1012372"/>
                <a:gd name="connsiteX32" fmla="*/ 261257 w 1012371"/>
                <a:gd name="connsiteY32" fmla="*/ 947057 h 1012372"/>
                <a:gd name="connsiteX33" fmla="*/ 228600 w 1012371"/>
                <a:gd name="connsiteY33" fmla="*/ 925286 h 1012372"/>
                <a:gd name="connsiteX34" fmla="*/ 217714 w 1012371"/>
                <a:gd name="connsiteY34" fmla="*/ 892629 h 1012372"/>
                <a:gd name="connsiteX35" fmla="*/ 195942 w 1012371"/>
                <a:gd name="connsiteY35" fmla="*/ 870857 h 1012372"/>
                <a:gd name="connsiteX36" fmla="*/ 174171 w 1012371"/>
                <a:gd name="connsiteY36" fmla="*/ 838200 h 1012372"/>
                <a:gd name="connsiteX37" fmla="*/ 163285 w 1012371"/>
                <a:gd name="connsiteY37" fmla="*/ 805543 h 1012372"/>
                <a:gd name="connsiteX38" fmla="*/ 87085 w 1012371"/>
                <a:gd name="connsiteY38" fmla="*/ 718457 h 1012372"/>
                <a:gd name="connsiteX39" fmla="*/ 54428 w 1012371"/>
                <a:gd name="connsiteY39" fmla="*/ 685800 h 1012372"/>
                <a:gd name="connsiteX40" fmla="*/ 10885 w 1012371"/>
                <a:gd name="connsiteY40" fmla="*/ 587829 h 1012372"/>
                <a:gd name="connsiteX41" fmla="*/ 0 w 1012371"/>
                <a:gd name="connsiteY41" fmla="*/ 555172 h 1012372"/>
                <a:gd name="connsiteX42" fmla="*/ 10885 w 1012371"/>
                <a:gd name="connsiteY42" fmla="*/ 381000 h 1012372"/>
                <a:gd name="connsiteX43" fmla="*/ 21771 w 1012371"/>
                <a:gd name="connsiteY43" fmla="*/ 337457 h 1012372"/>
                <a:gd name="connsiteX44" fmla="*/ 54428 w 1012371"/>
                <a:gd name="connsiteY44" fmla="*/ 195943 h 1012372"/>
                <a:gd name="connsiteX45" fmla="*/ 76200 w 1012371"/>
                <a:gd name="connsiteY45" fmla="*/ 174172 h 1012372"/>
                <a:gd name="connsiteX46" fmla="*/ 130628 w 1012371"/>
                <a:gd name="connsiteY46" fmla="*/ 76200 h 1012372"/>
                <a:gd name="connsiteX47" fmla="*/ 152400 w 1012371"/>
                <a:gd name="connsiteY47" fmla="*/ 54429 h 1012372"/>
                <a:gd name="connsiteX48" fmla="*/ 163285 w 1012371"/>
                <a:gd name="connsiteY48" fmla="*/ 0 h 1012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12371" h="1012372">
                  <a:moveTo>
                    <a:pt x="163285" y="0"/>
                  </a:moveTo>
                  <a:lnTo>
                    <a:pt x="163285" y="0"/>
                  </a:lnTo>
                  <a:cubicBezTo>
                    <a:pt x="199571" y="3629"/>
                    <a:pt x="236485" y="3245"/>
                    <a:pt x="272142" y="10886"/>
                  </a:cubicBezTo>
                  <a:cubicBezTo>
                    <a:pt x="288009" y="14286"/>
                    <a:pt x="300491" y="26959"/>
                    <a:pt x="315685" y="32657"/>
                  </a:cubicBezTo>
                  <a:cubicBezTo>
                    <a:pt x="329693" y="37910"/>
                    <a:pt x="345220" y="38290"/>
                    <a:pt x="359228" y="43543"/>
                  </a:cubicBezTo>
                  <a:cubicBezTo>
                    <a:pt x="374422" y="49241"/>
                    <a:pt x="387577" y="59616"/>
                    <a:pt x="402771" y="65314"/>
                  </a:cubicBezTo>
                  <a:cubicBezTo>
                    <a:pt x="416779" y="70567"/>
                    <a:pt x="431984" y="71901"/>
                    <a:pt x="446314" y="76200"/>
                  </a:cubicBezTo>
                  <a:cubicBezTo>
                    <a:pt x="578802" y="115948"/>
                    <a:pt x="454825" y="83772"/>
                    <a:pt x="555171" y="108857"/>
                  </a:cubicBezTo>
                  <a:cubicBezTo>
                    <a:pt x="569685" y="116114"/>
                    <a:pt x="585212" y="121627"/>
                    <a:pt x="598714" y="130629"/>
                  </a:cubicBezTo>
                  <a:cubicBezTo>
                    <a:pt x="618046" y="143517"/>
                    <a:pt x="632832" y="162889"/>
                    <a:pt x="653142" y="174172"/>
                  </a:cubicBezTo>
                  <a:cubicBezTo>
                    <a:pt x="666220" y="181438"/>
                    <a:pt x="682171" y="181429"/>
                    <a:pt x="696685" y="185057"/>
                  </a:cubicBezTo>
                  <a:cubicBezTo>
                    <a:pt x="722085" y="199571"/>
                    <a:pt x="746323" y="216341"/>
                    <a:pt x="772885" y="228600"/>
                  </a:cubicBezTo>
                  <a:cubicBezTo>
                    <a:pt x="793722" y="238217"/>
                    <a:pt x="819105" y="237642"/>
                    <a:pt x="838200" y="250372"/>
                  </a:cubicBezTo>
                  <a:cubicBezTo>
                    <a:pt x="931790" y="312764"/>
                    <a:pt x="813377" y="237961"/>
                    <a:pt x="903514" y="283029"/>
                  </a:cubicBezTo>
                  <a:cubicBezTo>
                    <a:pt x="915216" y="288880"/>
                    <a:pt x="926238" y="296286"/>
                    <a:pt x="936171" y="304800"/>
                  </a:cubicBezTo>
                  <a:cubicBezTo>
                    <a:pt x="951756" y="318158"/>
                    <a:pt x="979714" y="348343"/>
                    <a:pt x="979714" y="348343"/>
                  </a:cubicBezTo>
                  <a:lnTo>
                    <a:pt x="1001485" y="413657"/>
                  </a:lnTo>
                  <a:lnTo>
                    <a:pt x="1012371" y="446314"/>
                  </a:lnTo>
                  <a:cubicBezTo>
                    <a:pt x="998951" y="567095"/>
                    <a:pt x="1011876" y="513114"/>
                    <a:pt x="979714" y="609600"/>
                  </a:cubicBezTo>
                  <a:cubicBezTo>
                    <a:pt x="975577" y="622012"/>
                    <a:pt x="965199" y="631371"/>
                    <a:pt x="957942" y="642257"/>
                  </a:cubicBezTo>
                  <a:cubicBezTo>
                    <a:pt x="935288" y="732881"/>
                    <a:pt x="962873" y="643280"/>
                    <a:pt x="925285" y="718457"/>
                  </a:cubicBezTo>
                  <a:cubicBezTo>
                    <a:pt x="900735" y="767556"/>
                    <a:pt x="931628" y="736972"/>
                    <a:pt x="892628" y="783772"/>
                  </a:cubicBezTo>
                  <a:cubicBezTo>
                    <a:pt x="849260" y="835813"/>
                    <a:pt x="874021" y="799278"/>
                    <a:pt x="827314" y="838200"/>
                  </a:cubicBezTo>
                  <a:cubicBezTo>
                    <a:pt x="815487" y="848055"/>
                    <a:pt x="806483" y="861002"/>
                    <a:pt x="794657" y="870857"/>
                  </a:cubicBezTo>
                  <a:cubicBezTo>
                    <a:pt x="766519" y="894306"/>
                    <a:pt x="762075" y="892604"/>
                    <a:pt x="729342" y="903514"/>
                  </a:cubicBezTo>
                  <a:cubicBezTo>
                    <a:pt x="722085" y="914400"/>
                    <a:pt x="718665" y="929238"/>
                    <a:pt x="707571" y="936172"/>
                  </a:cubicBezTo>
                  <a:cubicBezTo>
                    <a:pt x="688110" y="948335"/>
                    <a:pt x="664028" y="950686"/>
                    <a:pt x="642257" y="957943"/>
                  </a:cubicBezTo>
                  <a:lnTo>
                    <a:pt x="609600" y="968829"/>
                  </a:lnTo>
                  <a:cubicBezTo>
                    <a:pt x="597188" y="972966"/>
                    <a:pt x="588644" y="984749"/>
                    <a:pt x="576942" y="990600"/>
                  </a:cubicBezTo>
                  <a:cubicBezTo>
                    <a:pt x="550142" y="1004000"/>
                    <a:pt x="504060" y="1008190"/>
                    <a:pt x="478971" y="1012372"/>
                  </a:cubicBezTo>
                  <a:cubicBezTo>
                    <a:pt x="439057" y="1008743"/>
                    <a:pt x="398697" y="1008451"/>
                    <a:pt x="359228" y="1001486"/>
                  </a:cubicBezTo>
                  <a:cubicBezTo>
                    <a:pt x="336628" y="997498"/>
                    <a:pt x="293914" y="979714"/>
                    <a:pt x="293914" y="979714"/>
                  </a:cubicBezTo>
                  <a:cubicBezTo>
                    <a:pt x="283028" y="968828"/>
                    <a:pt x="273084" y="956912"/>
                    <a:pt x="261257" y="947057"/>
                  </a:cubicBezTo>
                  <a:cubicBezTo>
                    <a:pt x="251206" y="938682"/>
                    <a:pt x="236773" y="935502"/>
                    <a:pt x="228600" y="925286"/>
                  </a:cubicBezTo>
                  <a:cubicBezTo>
                    <a:pt x="221432" y="916326"/>
                    <a:pt x="223618" y="902468"/>
                    <a:pt x="217714" y="892629"/>
                  </a:cubicBezTo>
                  <a:cubicBezTo>
                    <a:pt x="212433" y="883828"/>
                    <a:pt x="202353" y="878871"/>
                    <a:pt x="195942" y="870857"/>
                  </a:cubicBezTo>
                  <a:cubicBezTo>
                    <a:pt x="187769" y="860641"/>
                    <a:pt x="180022" y="849902"/>
                    <a:pt x="174171" y="838200"/>
                  </a:cubicBezTo>
                  <a:cubicBezTo>
                    <a:pt x="169039" y="827937"/>
                    <a:pt x="168417" y="815806"/>
                    <a:pt x="163285" y="805543"/>
                  </a:cubicBezTo>
                  <a:cubicBezTo>
                    <a:pt x="145282" y="769538"/>
                    <a:pt x="115462" y="746834"/>
                    <a:pt x="87085" y="718457"/>
                  </a:cubicBezTo>
                  <a:lnTo>
                    <a:pt x="54428" y="685800"/>
                  </a:lnTo>
                  <a:cubicBezTo>
                    <a:pt x="28554" y="659926"/>
                    <a:pt x="21663" y="620162"/>
                    <a:pt x="10885" y="587829"/>
                  </a:cubicBezTo>
                  <a:lnTo>
                    <a:pt x="0" y="555172"/>
                  </a:lnTo>
                  <a:cubicBezTo>
                    <a:pt x="3628" y="497115"/>
                    <a:pt x="5097" y="438882"/>
                    <a:pt x="10885" y="381000"/>
                  </a:cubicBezTo>
                  <a:cubicBezTo>
                    <a:pt x="12374" y="366113"/>
                    <a:pt x="19095" y="352177"/>
                    <a:pt x="21771" y="337457"/>
                  </a:cubicBezTo>
                  <a:cubicBezTo>
                    <a:pt x="25762" y="315506"/>
                    <a:pt x="33613" y="216757"/>
                    <a:pt x="54428" y="195943"/>
                  </a:cubicBezTo>
                  <a:lnTo>
                    <a:pt x="76200" y="174172"/>
                  </a:lnTo>
                  <a:cubicBezTo>
                    <a:pt x="95359" y="116691"/>
                    <a:pt x="80720" y="151062"/>
                    <a:pt x="130628" y="76200"/>
                  </a:cubicBezTo>
                  <a:cubicBezTo>
                    <a:pt x="136321" y="67661"/>
                    <a:pt x="144386" y="60840"/>
                    <a:pt x="152400" y="54429"/>
                  </a:cubicBezTo>
                  <a:cubicBezTo>
                    <a:pt x="162616" y="46256"/>
                    <a:pt x="161471" y="9071"/>
                    <a:pt x="163285" y="0"/>
                  </a:cubicBezTo>
                  <a:close/>
                </a:path>
              </a:pathLst>
            </a:custGeom>
            <a:solidFill>
              <a:srgbClr val="FFFF00">
                <a:alpha val="48000"/>
              </a:srgbClr>
            </a:solidFill>
            <a:ln w="12700" cap="flat">
              <a:noFill/>
              <a:miter lim="400000"/>
            </a:ln>
            <a:effectLst>
              <a:outerShdw blurRad="76200" dir="18900000" rotWithShape="0">
                <a:srgbClr val="000000">
                  <a:alpha val="8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001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outerShdw blurRad="25400" dist="23998" dir="2700000" rotWithShape="0">
                    <a:srgbClr val="000000">
                      <a:alpha val="31034"/>
                    </a:srgbClr>
                  </a:outerShdw>
                </a:effectLst>
                <a:uFillTx/>
                <a:latin typeface="+mn-lt"/>
                <a:ea typeface="+mn-ea"/>
                <a:cs typeface="+mn-cs"/>
                <a:sym typeface="Gill Sans"/>
              </a:endParaRPr>
            </a:p>
          </p:txBody>
        </p:sp>
        <p:cxnSp>
          <p:nvCxnSpPr>
            <p:cNvPr id="32" name="Straight Arrow Connector 31"/>
            <p:cNvCxnSpPr/>
            <p:nvPr/>
          </p:nvCxnSpPr>
          <p:spPr>
            <a:xfrm flipV="1">
              <a:off x="8652964" y="3897086"/>
              <a:ext cx="2878636" cy="756557"/>
            </a:xfrm>
            <a:prstGeom prst="straightConnector1">
              <a:avLst/>
            </a:prstGeom>
            <a:noFill/>
            <a:ln w="25400" cap="flat">
              <a:solidFill>
                <a:schemeClr val="tx1"/>
              </a:solidFill>
              <a:prstDash val="solid"/>
              <a:miter lim="400000"/>
              <a:tailEnd type="arrow"/>
            </a:ln>
            <a:effectLst/>
          </p:spPr>
          <p:style>
            <a:lnRef idx="0">
              <a:scrgbClr r="0" g="0" b="0"/>
            </a:lnRef>
            <a:fillRef idx="0">
              <a:scrgbClr r="0" g="0" b="0"/>
            </a:fillRef>
            <a:effectRef idx="0">
              <a:scrgbClr r="0" g="0" b="0"/>
            </a:effectRef>
            <a:fontRef idx="none"/>
          </p:style>
        </p:cxnSp>
        <p:sp>
          <p:nvSpPr>
            <p:cNvPr id="33" name="TextBox 32"/>
            <p:cNvSpPr txBox="1"/>
            <p:nvPr/>
          </p:nvSpPr>
          <p:spPr>
            <a:xfrm>
              <a:off x="11693819" y="2981249"/>
              <a:ext cx="2410243" cy="154881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000000"/>
                  </a:solidFill>
                  <a:effectLst/>
                  <a:uFillTx/>
                  <a:latin typeface="Helvetica"/>
                  <a:ea typeface="Helvetica"/>
                  <a:cs typeface="Helvetica"/>
                  <a:sym typeface="Helvetica"/>
                </a:rPr>
                <a:t>cobble</a:t>
              </a:r>
              <a:endParaRPr kumimoji="0" lang="en-US" sz="2800" b="0" i="0" u="none" strike="noStrike" cap="none" spc="0" normalizeH="0" baseline="0" dirty="0">
                <a:ln>
                  <a:noFill/>
                </a:ln>
                <a:solidFill>
                  <a:srgbClr val="000000"/>
                </a:solidFill>
                <a:effectLst/>
                <a:uFillTx/>
                <a:latin typeface="Helvetica"/>
                <a:ea typeface="Helvetica"/>
                <a:cs typeface="Helvetica"/>
                <a:sym typeface="Helvetica"/>
              </a:endParaRPr>
            </a:p>
          </p:txBody>
        </p:sp>
      </p:grpSp>
      <p:pic>
        <p:nvPicPr>
          <p:cNvPr id="34" name="bisque.png"/>
          <p:cNvPicPr>
            <a:picLocks noChangeAspect="1"/>
          </p:cNvPicPr>
          <p:nvPr/>
        </p:nvPicPr>
        <p:blipFill>
          <a:blip r:embed="rId5">
            <a:extLst/>
          </a:blip>
          <a:stretch>
            <a:fillRect/>
          </a:stretch>
        </p:blipFill>
        <p:spPr>
          <a:xfrm>
            <a:off x="88900" y="4406901"/>
            <a:ext cx="2515035" cy="695597"/>
          </a:xfrm>
          <a:prstGeom prst="rect">
            <a:avLst/>
          </a:prstGeom>
          <a:ln w="12700">
            <a:miter lim="400000"/>
          </a:ln>
        </p:spPr>
      </p:pic>
      <p:sp>
        <p:nvSpPr>
          <p:cNvPr id="35" name="TextBox 34"/>
          <p:cNvSpPr txBox="1"/>
          <p:nvPr/>
        </p:nvSpPr>
        <p:spPr>
          <a:xfrm>
            <a:off x="327779" y="5228552"/>
            <a:ext cx="2275721" cy="99444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r>
              <a:rPr lang="en-US" sz="2800" dirty="0" smtClean="0">
                <a:solidFill>
                  <a:srgbClr val="000000"/>
                </a:solidFill>
                <a:latin typeface="Helvetica"/>
                <a:ea typeface="Helvetica"/>
                <a:cs typeface="Helvetica"/>
                <a:sym typeface="Helvetica"/>
              </a:rPr>
              <a:t>Classification module</a:t>
            </a:r>
            <a:endParaRPr kumimoji="0" lang="en-US" sz="2800" b="0" i="0" u="none" strike="noStrike" cap="none" spc="0" normalizeH="0" baseline="0" dirty="0">
              <a:ln>
                <a:noFill/>
              </a:ln>
              <a:solidFill>
                <a:srgbClr val="000000"/>
              </a:solidFill>
              <a:effectLst/>
              <a:uFillTx/>
              <a:latin typeface="Helvetica"/>
              <a:ea typeface="Helvetica"/>
              <a:cs typeface="Helvetica"/>
              <a:sym typeface="Helvetica"/>
            </a:endParaRPr>
          </a:p>
        </p:txBody>
      </p:sp>
    </p:spTree>
    <p:extLst>
      <p:ext uri="{BB962C8B-B14F-4D97-AF65-F5344CB8AC3E}">
        <p14:creationId xmlns:p14="http://schemas.microsoft.com/office/powerpoint/2010/main" val="23555440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 y="-5809"/>
            <a:ext cx="4979096" cy="6858000"/>
          </a:xfrm>
          <a:prstGeom prst="rect">
            <a:avLst/>
          </a:prstGeom>
          <a:ln>
            <a:solidFill>
              <a:srgbClr val="000000"/>
            </a:solidFill>
          </a:ln>
        </p:spPr>
      </p:pic>
      <p:cxnSp>
        <p:nvCxnSpPr>
          <p:cNvPr id="6" name="Straight Connector 5"/>
          <p:cNvCxnSpPr/>
          <p:nvPr/>
        </p:nvCxnSpPr>
        <p:spPr>
          <a:xfrm>
            <a:off x="5486400" y="1667470"/>
            <a:ext cx="990600" cy="0"/>
          </a:xfrm>
          <a:prstGeom prst="line">
            <a:avLst/>
          </a:prstGeom>
          <a:ln w="76200" cmpd="sng">
            <a:solidFill>
              <a:srgbClr val="23FF05"/>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6629400" y="1438870"/>
            <a:ext cx="2362200" cy="369332"/>
          </a:xfrm>
          <a:prstGeom prst="rect">
            <a:avLst/>
          </a:prstGeom>
          <a:noFill/>
        </p:spPr>
        <p:txBody>
          <a:bodyPr wrap="square" rtlCol="0">
            <a:spAutoFit/>
          </a:bodyPr>
          <a:lstStyle/>
          <a:p>
            <a:r>
              <a:rPr lang="en-US" dirty="0" smtClean="0"/>
              <a:t>Recent Upwelled water</a:t>
            </a:r>
            <a:endParaRPr lang="en-US" dirty="0"/>
          </a:p>
        </p:txBody>
      </p:sp>
      <p:cxnSp>
        <p:nvCxnSpPr>
          <p:cNvPr id="8" name="Straight Connector 7"/>
          <p:cNvCxnSpPr/>
          <p:nvPr/>
        </p:nvCxnSpPr>
        <p:spPr>
          <a:xfrm>
            <a:off x="5486400" y="2277070"/>
            <a:ext cx="990600" cy="0"/>
          </a:xfrm>
          <a:prstGeom prst="line">
            <a:avLst/>
          </a:prstGeom>
          <a:ln w="76200" cmpd="sng">
            <a:solidFill>
              <a:srgbClr val="0000FF"/>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6629400" y="2124670"/>
            <a:ext cx="2362200" cy="1200329"/>
          </a:xfrm>
          <a:prstGeom prst="rect">
            <a:avLst/>
          </a:prstGeom>
          <a:noFill/>
        </p:spPr>
        <p:txBody>
          <a:bodyPr wrap="square" rtlCol="0">
            <a:spAutoFit/>
          </a:bodyPr>
          <a:lstStyle/>
          <a:p>
            <a:r>
              <a:rPr lang="en-US" dirty="0" smtClean="0"/>
              <a:t>mid summer – High BP, High DOC- labile DOC- high # of </a:t>
            </a:r>
            <a:r>
              <a:rPr lang="en-US" dirty="0" err="1" smtClean="0"/>
              <a:t>copitotrophic</a:t>
            </a:r>
            <a:r>
              <a:rPr lang="en-US" dirty="0" smtClean="0"/>
              <a:t> bacteria</a:t>
            </a:r>
            <a:endParaRPr lang="en-US" dirty="0"/>
          </a:p>
        </p:txBody>
      </p:sp>
      <p:cxnSp>
        <p:nvCxnSpPr>
          <p:cNvPr id="10" name="Straight Connector 9"/>
          <p:cNvCxnSpPr/>
          <p:nvPr/>
        </p:nvCxnSpPr>
        <p:spPr>
          <a:xfrm>
            <a:off x="5486400" y="3487340"/>
            <a:ext cx="990600" cy="0"/>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629400" y="3258740"/>
            <a:ext cx="2362200" cy="923330"/>
          </a:xfrm>
          <a:prstGeom prst="rect">
            <a:avLst/>
          </a:prstGeom>
          <a:noFill/>
        </p:spPr>
        <p:txBody>
          <a:bodyPr wrap="square" rtlCol="0">
            <a:spAutoFit/>
          </a:bodyPr>
          <a:lstStyle/>
          <a:p>
            <a:r>
              <a:rPr lang="en-US" dirty="0" smtClean="0"/>
              <a:t>Fall winter– High low BP, High DOC- semi labile DOC</a:t>
            </a:r>
            <a:endParaRPr lang="en-US" dirty="0"/>
          </a:p>
        </p:txBody>
      </p:sp>
      <p:cxnSp>
        <p:nvCxnSpPr>
          <p:cNvPr id="12" name="Straight Connector 11"/>
          <p:cNvCxnSpPr/>
          <p:nvPr/>
        </p:nvCxnSpPr>
        <p:spPr>
          <a:xfrm>
            <a:off x="5486400" y="4706540"/>
            <a:ext cx="990600" cy="0"/>
          </a:xfrm>
          <a:prstGeom prst="line">
            <a:avLst/>
          </a:prstGeom>
          <a:ln w="76200" cmpd="sng">
            <a:solidFill>
              <a:srgbClr val="10FCFF"/>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629400" y="4401740"/>
            <a:ext cx="2362200" cy="923330"/>
          </a:xfrm>
          <a:prstGeom prst="rect">
            <a:avLst/>
          </a:prstGeom>
          <a:noFill/>
        </p:spPr>
        <p:txBody>
          <a:bodyPr wrap="square" rtlCol="0">
            <a:spAutoFit/>
          </a:bodyPr>
          <a:lstStyle/>
          <a:p>
            <a:r>
              <a:rPr lang="en-US" dirty="0" smtClean="0"/>
              <a:t>Fall winter– High low BP, High DOC- semi labile DOC</a:t>
            </a:r>
            <a:endParaRPr lang="en-US" dirty="0"/>
          </a:p>
        </p:txBody>
      </p:sp>
      <p:sp>
        <p:nvSpPr>
          <p:cNvPr id="14" name="TextBox 13"/>
          <p:cNvSpPr txBox="1"/>
          <p:nvPr/>
        </p:nvSpPr>
        <p:spPr>
          <a:xfrm>
            <a:off x="5334000" y="5706070"/>
            <a:ext cx="3581400" cy="923330"/>
          </a:xfrm>
          <a:prstGeom prst="rect">
            <a:avLst/>
          </a:prstGeom>
          <a:noFill/>
        </p:spPr>
        <p:txBody>
          <a:bodyPr wrap="square" rtlCol="0">
            <a:spAutoFit/>
          </a:bodyPr>
          <a:lstStyle/>
          <a:p>
            <a:r>
              <a:rPr lang="en-US" dirty="0" smtClean="0"/>
              <a:t>Patterns are there but need to get improved fidelity…..NEXT GEN Sequencing</a:t>
            </a:r>
            <a:endParaRPr lang="en-US" dirty="0"/>
          </a:p>
        </p:txBody>
      </p:sp>
      <p:sp>
        <p:nvSpPr>
          <p:cNvPr id="15" name="TextBox 14"/>
          <p:cNvSpPr txBox="1"/>
          <p:nvPr/>
        </p:nvSpPr>
        <p:spPr>
          <a:xfrm>
            <a:off x="5105400" y="0"/>
            <a:ext cx="3886200" cy="1015663"/>
          </a:xfrm>
          <a:prstGeom prst="rect">
            <a:avLst/>
          </a:prstGeom>
          <a:noFill/>
        </p:spPr>
        <p:txBody>
          <a:bodyPr wrap="square" rtlCol="0">
            <a:spAutoFit/>
          </a:bodyPr>
          <a:lstStyle/>
          <a:p>
            <a:pPr algn="ctr"/>
            <a:r>
              <a:rPr lang="en-US" sz="2000" b="1" dirty="0" smtClean="0"/>
              <a:t>Plumes and Blooms Water Column Bacterial Community Structure by DNA Fingerprinting</a:t>
            </a:r>
            <a:endParaRPr lang="en-US" sz="2000" b="1" dirty="0"/>
          </a:p>
        </p:txBody>
      </p:sp>
      <p:sp>
        <p:nvSpPr>
          <p:cNvPr id="2" name="TextBox 1"/>
          <p:cNvSpPr txBox="1"/>
          <p:nvPr/>
        </p:nvSpPr>
        <p:spPr>
          <a:xfrm>
            <a:off x="7409556" y="6487024"/>
            <a:ext cx="1734444" cy="369332"/>
          </a:xfrm>
          <a:prstGeom prst="rect">
            <a:avLst/>
          </a:prstGeom>
          <a:noFill/>
        </p:spPr>
        <p:txBody>
          <a:bodyPr wrap="none" rtlCol="0">
            <a:spAutoFit/>
          </a:bodyPr>
          <a:lstStyle/>
          <a:p>
            <a:r>
              <a:rPr lang="en-US" dirty="0" smtClean="0"/>
              <a:t>Wear et al. 2015</a:t>
            </a:r>
            <a:endParaRPr lang="en-US" dirty="0"/>
          </a:p>
        </p:txBody>
      </p:sp>
    </p:spTree>
    <p:extLst>
      <p:ext uri="{BB962C8B-B14F-4D97-AF65-F5344CB8AC3E}">
        <p14:creationId xmlns:p14="http://schemas.microsoft.com/office/powerpoint/2010/main" val="54875797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026378" y="749300"/>
            <a:ext cx="7749322" cy="2677656"/>
          </a:xfrm>
          <a:prstGeom prst="rect">
            <a:avLst/>
          </a:prstGeom>
          <a:noFill/>
        </p:spPr>
        <p:txBody>
          <a:bodyPr wrap="square" rtlCol="0">
            <a:spAutoFit/>
          </a:bodyPr>
          <a:lstStyle/>
          <a:p>
            <a:r>
              <a:rPr lang="en-US" sz="2400" dirty="0" smtClean="0">
                <a:latin typeface="Arial"/>
                <a:cs typeface="Arial"/>
              </a:rPr>
              <a:t>• Archived SBC samples are ready for final extraction and library prep for </a:t>
            </a:r>
            <a:r>
              <a:rPr lang="en-US" sz="2400" dirty="0" err="1" smtClean="0">
                <a:latin typeface="Arial"/>
                <a:cs typeface="Arial"/>
              </a:rPr>
              <a:t>Illumina</a:t>
            </a:r>
            <a:r>
              <a:rPr lang="en-US" sz="2400" dirty="0" smtClean="0">
                <a:latin typeface="Arial"/>
                <a:cs typeface="Arial"/>
              </a:rPr>
              <a:t> sequencing</a:t>
            </a:r>
          </a:p>
          <a:p>
            <a:endParaRPr lang="en-US" sz="2400" dirty="0" smtClean="0">
              <a:latin typeface="Arial"/>
              <a:cs typeface="Arial"/>
            </a:endParaRPr>
          </a:p>
          <a:p>
            <a:r>
              <a:rPr lang="en-US" sz="2400" dirty="0" smtClean="0">
                <a:latin typeface="Arial"/>
                <a:cs typeface="Arial"/>
              </a:rPr>
              <a:t>• Remaining DNA will stay archived at -40°C and can be available for other BON groups</a:t>
            </a:r>
          </a:p>
          <a:p>
            <a:endParaRPr lang="en-US" sz="2400" dirty="0">
              <a:latin typeface="Arial"/>
              <a:cs typeface="Arial"/>
            </a:endParaRPr>
          </a:p>
          <a:p>
            <a:r>
              <a:rPr lang="en-US" sz="2400" dirty="0" smtClean="0">
                <a:latin typeface="Arial"/>
                <a:cs typeface="Arial"/>
              </a:rPr>
              <a:t>• </a:t>
            </a:r>
            <a:r>
              <a:rPr lang="en-US" sz="2400" dirty="0" smtClean="0">
                <a:latin typeface="Arial"/>
                <a:cs typeface="Arial"/>
              </a:rPr>
              <a:t>C</a:t>
            </a:r>
            <a:r>
              <a:rPr lang="en-US" sz="2400" dirty="0" smtClean="0">
                <a:latin typeface="Arial"/>
                <a:cs typeface="Arial"/>
              </a:rPr>
              <a:t>oordinating </a:t>
            </a:r>
            <a:r>
              <a:rPr lang="en-US" sz="2400" dirty="0" smtClean="0">
                <a:latin typeface="Arial"/>
                <a:cs typeface="Arial"/>
              </a:rPr>
              <a:t>a sampling plan for future collections </a:t>
            </a:r>
          </a:p>
        </p:txBody>
      </p:sp>
      <p:sp>
        <p:nvSpPr>
          <p:cNvPr id="10" name="TextBox 9"/>
          <p:cNvSpPr txBox="1"/>
          <p:nvPr/>
        </p:nvSpPr>
        <p:spPr>
          <a:xfrm>
            <a:off x="533400" y="152400"/>
            <a:ext cx="8534400" cy="523220"/>
          </a:xfrm>
          <a:prstGeom prst="rect">
            <a:avLst/>
          </a:prstGeom>
          <a:noFill/>
        </p:spPr>
        <p:txBody>
          <a:bodyPr wrap="square" rtlCol="0">
            <a:spAutoFit/>
          </a:bodyPr>
          <a:lstStyle/>
          <a:p>
            <a:r>
              <a:rPr lang="en-US" sz="2800" dirty="0">
                <a:latin typeface="Arial"/>
                <a:cs typeface="Arial"/>
              </a:rPr>
              <a:t>N</a:t>
            </a:r>
            <a:r>
              <a:rPr lang="en-US" sz="2800" dirty="0" smtClean="0">
                <a:latin typeface="Arial"/>
                <a:cs typeface="Arial"/>
              </a:rPr>
              <a:t>ext steps -</a:t>
            </a:r>
            <a:endParaRPr lang="en-US" sz="2800" dirty="0">
              <a:latin typeface="Arial"/>
              <a:cs typeface="Arial"/>
            </a:endParaRPr>
          </a:p>
        </p:txBody>
      </p:sp>
      <p:pic>
        <p:nvPicPr>
          <p:cNvPr id="2" name="Picture 1"/>
          <p:cNvPicPr>
            <a:picLocks noChangeAspect="1"/>
          </p:cNvPicPr>
          <p:nvPr/>
        </p:nvPicPr>
        <p:blipFill>
          <a:blip r:embed="rId2"/>
          <a:stretch>
            <a:fillRect/>
          </a:stretch>
        </p:blipFill>
        <p:spPr>
          <a:xfrm>
            <a:off x="3568700" y="3822700"/>
            <a:ext cx="4902200" cy="2489200"/>
          </a:xfrm>
          <a:prstGeom prst="rect">
            <a:avLst/>
          </a:prstGeom>
        </p:spPr>
      </p:pic>
      <p:pic>
        <p:nvPicPr>
          <p:cNvPr id="4" name="Picture 3"/>
          <p:cNvPicPr>
            <a:picLocks noChangeAspect="1"/>
          </p:cNvPicPr>
          <p:nvPr/>
        </p:nvPicPr>
        <p:blipFill>
          <a:blip r:embed="rId3"/>
          <a:stretch>
            <a:fillRect/>
          </a:stretch>
        </p:blipFill>
        <p:spPr>
          <a:xfrm>
            <a:off x="1236134" y="3658394"/>
            <a:ext cx="1769533" cy="2649273"/>
          </a:xfrm>
          <a:prstGeom prst="rect">
            <a:avLst/>
          </a:prstGeom>
        </p:spPr>
      </p:pic>
    </p:spTree>
    <p:extLst>
      <p:ext uri="{BB962C8B-B14F-4D97-AF65-F5344CB8AC3E}">
        <p14:creationId xmlns:p14="http://schemas.microsoft.com/office/powerpoint/2010/main" val="109287717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388153" y="315799"/>
            <a:ext cx="4378347" cy="523220"/>
          </a:xfrm>
          <a:prstGeom prst="rect">
            <a:avLst/>
          </a:prstGeom>
          <a:noFill/>
        </p:spPr>
        <p:txBody>
          <a:bodyPr wrap="none" rtlCol="0">
            <a:spAutoFit/>
          </a:bodyPr>
          <a:lstStyle/>
          <a:p>
            <a:r>
              <a:rPr lang="en-US" sz="2800" b="1" dirty="0" smtClean="0"/>
              <a:t>Genomics - </a:t>
            </a:r>
            <a:r>
              <a:rPr lang="en-US" sz="2800" b="1" dirty="0" err="1" smtClean="0"/>
              <a:t>Ichthyoplankton</a:t>
            </a:r>
            <a:endParaRPr lang="en-US" sz="2800" b="1" dirty="0"/>
          </a:p>
        </p:txBody>
      </p:sp>
      <p:pic>
        <p:nvPicPr>
          <p:cNvPr id="5" name="Picture 4"/>
          <p:cNvPicPr>
            <a:picLocks noChangeAspect="1"/>
          </p:cNvPicPr>
          <p:nvPr/>
        </p:nvPicPr>
        <p:blipFill>
          <a:blip r:embed="rId3"/>
          <a:stretch>
            <a:fillRect/>
          </a:stretch>
        </p:blipFill>
        <p:spPr>
          <a:xfrm>
            <a:off x="1210732" y="4220675"/>
            <a:ext cx="1667934" cy="2226692"/>
          </a:xfrm>
          <a:prstGeom prst="rect">
            <a:avLst/>
          </a:prstGeom>
        </p:spPr>
      </p:pic>
      <p:sp>
        <p:nvSpPr>
          <p:cNvPr id="2" name="TextBox 1"/>
          <p:cNvSpPr txBox="1"/>
          <p:nvPr/>
        </p:nvSpPr>
        <p:spPr>
          <a:xfrm>
            <a:off x="3835400" y="1075266"/>
            <a:ext cx="5092700" cy="2308324"/>
          </a:xfrm>
          <a:prstGeom prst="rect">
            <a:avLst/>
          </a:prstGeom>
          <a:noFill/>
        </p:spPr>
        <p:txBody>
          <a:bodyPr wrap="square" rtlCol="0">
            <a:spAutoFit/>
          </a:bodyPr>
          <a:lstStyle/>
          <a:p>
            <a:pPr marL="285750" indent="-285750">
              <a:buFont typeface="Arial"/>
              <a:buChar char="•"/>
            </a:pPr>
            <a:r>
              <a:rPr lang="en-US" sz="2400" dirty="0" err="1" smtClean="0"/>
              <a:t>CalCOFI</a:t>
            </a:r>
            <a:r>
              <a:rPr lang="en-US" sz="2400" dirty="0" smtClean="0"/>
              <a:t> </a:t>
            </a:r>
            <a:r>
              <a:rPr lang="en-US" sz="2400" dirty="0" err="1" smtClean="0"/>
              <a:t>Pairovet</a:t>
            </a:r>
            <a:r>
              <a:rPr lang="en-US" sz="2400" dirty="0" smtClean="0"/>
              <a:t> sampling started with Spring cruise</a:t>
            </a:r>
          </a:p>
          <a:p>
            <a:pPr marL="285750" indent="-285750">
              <a:buFont typeface="Arial"/>
              <a:buChar char="•"/>
            </a:pPr>
            <a:endParaRPr lang="en-US" sz="2400" dirty="0" smtClean="0"/>
          </a:p>
          <a:p>
            <a:pPr marL="285750" indent="-285750">
              <a:buFont typeface="Arial"/>
              <a:buChar char="•"/>
            </a:pPr>
            <a:r>
              <a:rPr lang="en-US" sz="2400" dirty="0" smtClean="0"/>
              <a:t>Additional postdoc funding – 50% from SCCWRP</a:t>
            </a:r>
            <a:endParaRPr lang="en-US" sz="2400" dirty="0"/>
          </a:p>
          <a:p>
            <a:pPr marL="285750" indent="-285750">
              <a:buFont typeface="Arial"/>
              <a:buChar char="•"/>
            </a:pPr>
            <a:endParaRPr lang="en-US" sz="2400" dirty="0"/>
          </a:p>
        </p:txBody>
      </p:sp>
      <p:pic>
        <p:nvPicPr>
          <p:cNvPr id="3" name="Picture 2"/>
          <p:cNvPicPr>
            <a:picLocks noChangeAspect="1"/>
          </p:cNvPicPr>
          <p:nvPr/>
        </p:nvPicPr>
        <p:blipFill>
          <a:blip r:embed="rId4"/>
          <a:stretch>
            <a:fillRect/>
          </a:stretch>
        </p:blipFill>
        <p:spPr>
          <a:xfrm>
            <a:off x="812800" y="1269999"/>
            <a:ext cx="2650067" cy="2650067"/>
          </a:xfrm>
          <a:prstGeom prst="rect">
            <a:avLst/>
          </a:prstGeom>
        </p:spPr>
      </p:pic>
      <p:pic>
        <p:nvPicPr>
          <p:cNvPr id="10" name="Picture 36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861961" y="30106655"/>
            <a:ext cx="2959052" cy="191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6"/>
          <a:stretch>
            <a:fillRect/>
          </a:stretch>
        </p:blipFill>
        <p:spPr>
          <a:xfrm>
            <a:off x="4292600" y="3390900"/>
            <a:ext cx="4359944" cy="2832100"/>
          </a:xfrm>
          <a:prstGeom prst="rect">
            <a:avLst/>
          </a:prstGeom>
        </p:spPr>
      </p:pic>
    </p:spTree>
    <p:extLst>
      <p:ext uri="{BB962C8B-B14F-4D97-AF65-F5344CB8AC3E}">
        <p14:creationId xmlns:p14="http://schemas.microsoft.com/office/powerpoint/2010/main" val="249030250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273853" y="264999"/>
            <a:ext cx="5308640" cy="523220"/>
          </a:xfrm>
          <a:prstGeom prst="rect">
            <a:avLst/>
          </a:prstGeom>
          <a:noFill/>
        </p:spPr>
        <p:txBody>
          <a:bodyPr wrap="none" rtlCol="0">
            <a:spAutoFit/>
          </a:bodyPr>
          <a:lstStyle/>
          <a:p>
            <a:r>
              <a:rPr lang="en-US" sz="2800" b="1" dirty="0" smtClean="0"/>
              <a:t>Information Management (DMAC)</a:t>
            </a:r>
            <a:endParaRPr lang="en-US" sz="2800" b="1" dirty="0"/>
          </a:p>
        </p:txBody>
      </p:sp>
      <p:pic>
        <p:nvPicPr>
          <p:cNvPr id="6" name="Picture 5"/>
          <p:cNvPicPr>
            <a:picLocks noChangeAspect="1"/>
          </p:cNvPicPr>
          <p:nvPr/>
        </p:nvPicPr>
        <p:blipFill>
          <a:blip r:embed="rId3"/>
          <a:stretch>
            <a:fillRect/>
          </a:stretch>
        </p:blipFill>
        <p:spPr>
          <a:xfrm>
            <a:off x="0" y="1320800"/>
            <a:ext cx="9144000" cy="4983480"/>
          </a:xfrm>
          <a:prstGeom prst="rect">
            <a:avLst/>
          </a:prstGeom>
        </p:spPr>
      </p:pic>
    </p:spTree>
    <p:extLst>
      <p:ext uri="{BB962C8B-B14F-4D97-AF65-F5344CB8AC3E}">
        <p14:creationId xmlns:p14="http://schemas.microsoft.com/office/powerpoint/2010/main" val="402564542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266027" y="1610101"/>
            <a:ext cx="3274473" cy="523220"/>
          </a:xfrm>
          <a:prstGeom prst="rect">
            <a:avLst/>
          </a:prstGeom>
          <a:noFill/>
        </p:spPr>
        <p:txBody>
          <a:bodyPr wrap="square" rtlCol="0">
            <a:spAutoFit/>
          </a:bodyPr>
          <a:lstStyle/>
          <a:p>
            <a:pPr lvl="1"/>
            <a:r>
              <a:rPr lang="en-US" sz="2800" dirty="0" smtClean="0"/>
              <a:t>Isabel </a:t>
            </a:r>
            <a:r>
              <a:rPr lang="en-US" sz="2800" dirty="0" smtClean="0"/>
              <a:t>Sousa </a:t>
            </a:r>
            <a:r>
              <a:rPr lang="en-US" sz="2800" dirty="0" smtClean="0"/>
              <a:t>Pinto</a:t>
            </a:r>
            <a:endParaRPr lang="en-US" sz="2800" dirty="0" smtClean="0"/>
          </a:p>
        </p:txBody>
      </p:sp>
      <p:pic>
        <p:nvPicPr>
          <p:cNvPr id="2" name="Picture 1"/>
          <p:cNvPicPr>
            <a:picLocks noChangeAspect="1"/>
          </p:cNvPicPr>
          <p:nvPr/>
        </p:nvPicPr>
        <p:blipFill>
          <a:blip r:embed="rId2"/>
          <a:stretch>
            <a:fillRect/>
          </a:stretch>
        </p:blipFill>
        <p:spPr>
          <a:xfrm>
            <a:off x="3915698" y="2425801"/>
            <a:ext cx="2310650" cy="2133500"/>
          </a:xfrm>
          <a:prstGeom prst="rect">
            <a:avLst/>
          </a:prstGeom>
        </p:spPr>
      </p:pic>
      <p:sp>
        <p:nvSpPr>
          <p:cNvPr id="23" name="Title 1"/>
          <p:cNvSpPr txBox="1">
            <a:spLocks/>
          </p:cNvSpPr>
          <p:nvPr/>
        </p:nvSpPr>
        <p:spPr>
          <a:xfrm>
            <a:off x="1117600" y="269403"/>
            <a:ext cx="7239000" cy="522229"/>
          </a:xfrm>
          <a:prstGeom prst="rect">
            <a:avLst/>
          </a:prstGeom>
          <a:noFill/>
          <a:ln>
            <a:no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ZA" sz="2800" dirty="0" smtClean="0">
                <a:solidFill>
                  <a:schemeClr val="accent5">
                    <a:lumMod val="75000"/>
                  </a:schemeClr>
                </a:solidFill>
                <a:effectLst>
                  <a:outerShdw blurRad="38100" dist="38100" dir="2700000" algn="tl">
                    <a:srgbClr val="000000">
                      <a:alpha val="43137"/>
                    </a:srgbClr>
                  </a:outerShdw>
                </a:effectLst>
              </a:rPr>
              <a:t>GEO Biodiversity Observation Network</a:t>
            </a:r>
            <a:br>
              <a:rPr lang="en-ZA" sz="2800" dirty="0" smtClean="0">
                <a:solidFill>
                  <a:schemeClr val="accent5">
                    <a:lumMod val="75000"/>
                  </a:schemeClr>
                </a:solidFill>
                <a:effectLst>
                  <a:outerShdw blurRad="38100" dist="38100" dir="2700000" algn="tl">
                    <a:srgbClr val="000000">
                      <a:alpha val="43137"/>
                    </a:srgbClr>
                  </a:outerShdw>
                </a:effectLst>
              </a:rPr>
            </a:br>
            <a:r>
              <a:rPr lang="en-ZA" sz="2800" dirty="0" smtClean="0">
                <a:solidFill>
                  <a:schemeClr val="accent5">
                    <a:lumMod val="75000"/>
                  </a:schemeClr>
                </a:solidFill>
                <a:effectLst>
                  <a:outerShdw blurRad="38100" dist="38100" dir="2700000" algn="tl">
                    <a:srgbClr val="000000">
                      <a:alpha val="43137"/>
                    </a:srgbClr>
                  </a:outerShdw>
                </a:effectLst>
              </a:rPr>
              <a:t>global biodiversity observations </a:t>
            </a:r>
            <a:endParaRPr lang="en-GB" sz="2800" dirty="0"/>
          </a:p>
        </p:txBody>
      </p:sp>
      <p:pic>
        <p:nvPicPr>
          <p:cNvPr id="3" name="Picture 2"/>
          <p:cNvPicPr>
            <a:picLocks noChangeAspect="1"/>
          </p:cNvPicPr>
          <p:nvPr/>
        </p:nvPicPr>
        <p:blipFill>
          <a:blip r:embed="rId3"/>
          <a:stretch>
            <a:fillRect/>
          </a:stretch>
        </p:blipFill>
        <p:spPr>
          <a:xfrm>
            <a:off x="431800" y="1905000"/>
            <a:ext cx="3175000" cy="3175000"/>
          </a:xfrm>
          <a:prstGeom prst="rect">
            <a:avLst/>
          </a:prstGeom>
        </p:spPr>
      </p:pic>
      <p:sp>
        <p:nvSpPr>
          <p:cNvPr id="25" name="TextBox 24"/>
          <p:cNvSpPr txBox="1"/>
          <p:nvPr/>
        </p:nvSpPr>
        <p:spPr>
          <a:xfrm>
            <a:off x="472027" y="1584701"/>
            <a:ext cx="2715673" cy="523220"/>
          </a:xfrm>
          <a:prstGeom prst="rect">
            <a:avLst/>
          </a:prstGeom>
          <a:noFill/>
        </p:spPr>
        <p:txBody>
          <a:bodyPr wrap="square" rtlCol="0">
            <a:spAutoFit/>
          </a:bodyPr>
          <a:lstStyle/>
          <a:p>
            <a:pPr lvl="1"/>
            <a:r>
              <a:rPr lang="en-US" sz="2800" dirty="0" smtClean="0"/>
              <a:t>Mark Coste</a:t>
            </a:r>
            <a:r>
              <a:rPr lang="en-US" sz="2800" dirty="0" smtClean="0"/>
              <a:t>llo</a:t>
            </a:r>
            <a:endParaRPr lang="en-US" sz="2800" dirty="0" smtClean="0"/>
          </a:p>
        </p:txBody>
      </p:sp>
      <p:sp>
        <p:nvSpPr>
          <p:cNvPr id="26" name="TextBox 25"/>
          <p:cNvSpPr txBox="1"/>
          <p:nvPr/>
        </p:nvSpPr>
        <p:spPr>
          <a:xfrm>
            <a:off x="738727" y="1140201"/>
            <a:ext cx="5971040" cy="523220"/>
          </a:xfrm>
          <a:prstGeom prst="rect">
            <a:avLst/>
          </a:prstGeom>
          <a:noFill/>
        </p:spPr>
        <p:txBody>
          <a:bodyPr wrap="square" rtlCol="0">
            <a:spAutoFit/>
          </a:bodyPr>
          <a:lstStyle/>
          <a:p>
            <a:pPr lvl="1"/>
            <a:r>
              <a:rPr lang="en-US" sz="2800" u="sng" dirty="0" smtClean="0"/>
              <a:t>marine </a:t>
            </a:r>
            <a:r>
              <a:rPr lang="en-US" sz="2800" u="sng" dirty="0"/>
              <a:t>working </a:t>
            </a:r>
            <a:r>
              <a:rPr lang="en-US" sz="2800" u="sng" dirty="0" smtClean="0"/>
              <a:t>group co-leads</a:t>
            </a:r>
            <a:endParaRPr lang="en-US" sz="2800" u="sng" dirty="0" smtClean="0"/>
          </a:p>
        </p:txBody>
      </p:sp>
      <p:sp>
        <p:nvSpPr>
          <p:cNvPr id="4" name="TextBox 3"/>
          <p:cNvSpPr txBox="1"/>
          <p:nvPr/>
        </p:nvSpPr>
        <p:spPr>
          <a:xfrm>
            <a:off x="177800" y="5029200"/>
            <a:ext cx="8686800" cy="1200328"/>
          </a:xfrm>
          <a:prstGeom prst="rect">
            <a:avLst/>
          </a:prstGeom>
          <a:noFill/>
        </p:spPr>
        <p:txBody>
          <a:bodyPr wrap="square" rtlCol="0">
            <a:spAutoFit/>
          </a:bodyPr>
          <a:lstStyle/>
          <a:p>
            <a:pPr marL="285750" indent="-285750">
              <a:buFont typeface="Arial"/>
              <a:buChar char="•"/>
            </a:pPr>
            <a:r>
              <a:rPr lang="en-US" sz="2400" dirty="0" smtClean="0"/>
              <a:t>Can we identify common variables that could be measured globally?</a:t>
            </a:r>
          </a:p>
          <a:p>
            <a:pPr marL="285750" indent="-285750">
              <a:buFont typeface="Arial"/>
              <a:buChar char="•"/>
            </a:pPr>
            <a:r>
              <a:rPr lang="en-US" sz="2400" dirty="0" smtClean="0"/>
              <a:t>How do we make biodiversity data compatible and share it? </a:t>
            </a:r>
            <a:endParaRPr lang="en-US" sz="2400" dirty="0"/>
          </a:p>
        </p:txBody>
      </p:sp>
    </p:spTree>
    <p:extLst>
      <p:ext uri="{BB962C8B-B14F-4D97-AF65-F5344CB8AC3E}">
        <p14:creationId xmlns:p14="http://schemas.microsoft.com/office/powerpoint/2010/main" val="396424127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417915" y="0"/>
            <a:ext cx="6258852" cy="3783739"/>
          </a:xfrm>
          <a:prstGeom prst="rect">
            <a:avLst/>
          </a:prstGeom>
        </p:spPr>
      </p:pic>
      <p:pic>
        <p:nvPicPr>
          <p:cNvPr id="4" name="Picture 3"/>
          <p:cNvPicPr>
            <a:picLocks noChangeAspect="1"/>
          </p:cNvPicPr>
          <p:nvPr/>
        </p:nvPicPr>
        <p:blipFill>
          <a:blip r:embed="rId4"/>
          <a:stretch>
            <a:fillRect/>
          </a:stretch>
        </p:blipFill>
        <p:spPr>
          <a:xfrm>
            <a:off x="1072682" y="3916558"/>
            <a:ext cx="7294548" cy="2702633"/>
          </a:xfrm>
          <a:prstGeom prst="rect">
            <a:avLst/>
          </a:prstGeom>
        </p:spPr>
      </p:pic>
      <p:pic>
        <p:nvPicPr>
          <p:cNvPr id="7" name="Picture 6"/>
          <p:cNvPicPr>
            <a:picLocks noChangeAspect="1"/>
          </p:cNvPicPr>
          <p:nvPr/>
        </p:nvPicPr>
        <p:blipFill>
          <a:blip r:embed="rId5"/>
          <a:stretch>
            <a:fillRect/>
          </a:stretch>
        </p:blipFill>
        <p:spPr>
          <a:xfrm>
            <a:off x="1257713" y="5567937"/>
            <a:ext cx="4051300" cy="431800"/>
          </a:xfrm>
          <a:prstGeom prst="rect">
            <a:avLst/>
          </a:prstGeom>
        </p:spPr>
      </p:pic>
    </p:spTree>
    <p:extLst>
      <p:ext uri="{BB962C8B-B14F-4D97-AF65-F5344CB8AC3E}">
        <p14:creationId xmlns:p14="http://schemas.microsoft.com/office/powerpoint/2010/main" val="262766713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05517" y="246579"/>
            <a:ext cx="1286079" cy="369332"/>
          </a:xfrm>
          <a:prstGeom prst="rect">
            <a:avLst/>
          </a:prstGeom>
          <a:noFill/>
        </p:spPr>
        <p:txBody>
          <a:bodyPr wrap="none" rtlCol="0">
            <a:spAutoFit/>
          </a:bodyPr>
          <a:lstStyle/>
          <a:p>
            <a:r>
              <a:rPr lang="en-US" dirty="0" smtClean="0"/>
              <a:t>Dec 2, 2013</a:t>
            </a:r>
            <a:endParaRPr lang="en-US" dirty="0"/>
          </a:p>
        </p:txBody>
      </p:sp>
      <p:sp>
        <p:nvSpPr>
          <p:cNvPr id="2" name="Rectangle 1"/>
          <p:cNvSpPr/>
          <p:nvPr/>
        </p:nvSpPr>
        <p:spPr>
          <a:xfrm>
            <a:off x="304292" y="755703"/>
            <a:ext cx="8363724" cy="1846659"/>
          </a:xfrm>
          <a:prstGeom prst="rect">
            <a:avLst/>
          </a:prstGeom>
        </p:spPr>
        <p:txBody>
          <a:bodyPr wrap="square">
            <a:spAutoFit/>
          </a:bodyPr>
          <a:lstStyle/>
          <a:p>
            <a:r>
              <a:rPr lang="en-US" dirty="0"/>
              <a:t>The agencies are requesting </a:t>
            </a:r>
            <a:r>
              <a:rPr lang="en-US" dirty="0" smtClean="0"/>
              <a:t>proposals… </a:t>
            </a:r>
            <a:r>
              <a:rPr lang="en-US" dirty="0"/>
              <a:t>that demonstrate how an end-to-end marine BON can be developed. </a:t>
            </a:r>
            <a:r>
              <a:rPr lang="en-US" sz="2400" b="1" dirty="0"/>
              <a:t>“End-to-end” </a:t>
            </a:r>
            <a:r>
              <a:rPr lang="en-US" sz="2400" b="1" dirty="0" smtClean="0"/>
              <a:t>refers </a:t>
            </a:r>
            <a:r>
              <a:rPr lang="en-US" sz="2400" b="1" dirty="0"/>
              <a:t>to integration of observations and data across multiple scales of diversity (genetic to ecosystem, microbes to whales), time (instants to centuries), and space (in situ to satellite remote sensing). </a:t>
            </a:r>
          </a:p>
        </p:txBody>
      </p:sp>
      <p:pic>
        <p:nvPicPr>
          <p:cNvPr id="7" name="Picture 6"/>
          <p:cNvPicPr>
            <a:picLocks noChangeAspect="1"/>
          </p:cNvPicPr>
          <p:nvPr/>
        </p:nvPicPr>
        <p:blipFill>
          <a:blip r:embed="rId3"/>
          <a:stretch>
            <a:fillRect/>
          </a:stretch>
        </p:blipFill>
        <p:spPr>
          <a:xfrm>
            <a:off x="2526998" y="3118026"/>
            <a:ext cx="3986060" cy="3143369"/>
          </a:xfrm>
          <a:prstGeom prst="rect">
            <a:avLst/>
          </a:prstGeom>
        </p:spPr>
      </p:pic>
    </p:spTree>
    <p:extLst>
      <p:ext uri="{BB962C8B-B14F-4D97-AF65-F5344CB8AC3E}">
        <p14:creationId xmlns:p14="http://schemas.microsoft.com/office/powerpoint/2010/main" val="330886799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pd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2065" cy="6858000"/>
          </a:xfrm>
          <a:prstGeom prst="rect">
            <a:avLst/>
          </a:prstGeom>
        </p:spPr>
      </p:pic>
      <p:sp>
        <p:nvSpPr>
          <p:cNvPr id="5" name="Content Placeholder 2"/>
          <p:cNvSpPr>
            <a:spLocks noGrp="1"/>
          </p:cNvSpPr>
          <p:nvPr>
            <p:ph idx="1"/>
          </p:nvPr>
        </p:nvSpPr>
        <p:spPr>
          <a:xfrm>
            <a:off x="692879" y="1296310"/>
            <a:ext cx="8027227" cy="3823458"/>
          </a:xfrm>
          <a:solidFill>
            <a:schemeClr val="bg1"/>
          </a:solidFill>
        </p:spPr>
        <p:txBody>
          <a:bodyPr>
            <a:normAutofit fontScale="92500" lnSpcReduction="20000"/>
          </a:bodyPr>
          <a:lstStyle/>
          <a:p>
            <a:r>
              <a:rPr lang="en-US" dirty="0" smtClean="0"/>
              <a:t>Intertidal</a:t>
            </a:r>
          </a:p>
          <a:p>
            <a:pPr lvl="1"/>
            <a:r>
              <a:rPr lang="en-US" dirty="0" smtClean="0"/>
              <a:t>CINP, </a:t>
            </a:r>
            <a:r>
              <a:rPr lang="en-US" dirty="0" err="1" smtClean="0"/>
              <a:t>MARINe</a:t>
            </a:r>
            <a:r>
              <a:rPr lang="en-US" dirty="0" smtClean="0"/>
              <a:t> (BOEM), SBC </a:t>
            </a:r>
            <a:r>
              <a:rPr lang="en-US" dirty="0" smtClean="0"/>
              <a:t>LTER (NSF), </a:t>
            </a:r>
            <a:r>
              <a:rPr lang="en-US" dirty="0" smtClean="0"/>
              <a:t>PISCO</a:t>
            </a:r>
          </a:p>
          <a:p>
            <a:r>
              <a:rPr lang="en-US" dirty="0"/>
              <a:t>S</a:t>
            </a:r>
            <a:r>
              <a:rPr lang="en-US" dirty="0" smtClean="0"/>
              <a:t>hallow benthos</a:t>
            </a:r>
          </a:p>
          <a:p>
            <a:pPr lvl="1"/>
            <a:r>
              <a:rPr lang="en-US" dirty="0" smtClean="0"/>
              <a:t>CINP, SBC LTER, SCCWRRP, PISCO</a:t>
            </a:r>
            <a:endParaRPr lang="en-US" dirty="0"/>
          </a:p>
          <a:p>
            <a:r>
              <a:rPr lang="en-US" dirty="0" smtClean="0"/>
              <a:t>Deep Benthos</a:t>
            </a:r>
          </a:p>
          <a:p>
            <a:pPr lvl="1"/>
            <a:r>
              <a:rPr lang="en-US" dirty="0" smtClean="0"/>
              <a:t>CINP, Love Lab (BOEM), USGS</a:t>
            </a:r>
            <a:endParaRPr lang="en-US" dirty="0"/>
          </a:p>
          <a:p>
            <a:r>
              <a:rPr lang="en-US" dirty="0" smtClean="0"/>
              <a:t>Pelagic</a:t>
            </a:r>
          </a:p>
          <a:p>
            <a:pPr lvl="1"/>
            <a:r>
              <a:rPr lang="en-US" dirty="0" smtClean="0"/>
              <a:t>Plumes &amp; Blooms (NASA, NOAA), </a:t>
            </a:r>
            <a:r>
              <a:rPr lang="en-US" dirty="0" err="1" smtClean="0"/>
              <a:t>CalCOFI</a:t>
            </a:r>
            <a:r>
              <a:rPr lang="en-US" dirty="0" smtClean="0"/>
              <a:t>, NOAA NMFS, Gray Whales Count</a:t>
            </a:r>
            <a:endParaRPr lang="en-US" dirty="0"/>
          </a:p>
        </p:txBody>
      </p:sp>
    </p:spTree>
    <p:extLst>
      <p:ext uri="{BB962C8B-B14F-4D97-AF65-F5344CB8AC3E}">
        <p14:creationId xmlns:p14="http://schemas.microsoft.com/office/powerpoint/2010/main" val="9518919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0" y="18748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pic>
        <p:nvPicPr>
          <p:cNvPr id="29702"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19368" y="3395768"/>
            <a:ext cx="4550438" cy="34622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0" name="Rectangle 2"/>
          <p:cNvSpPr txBox="1">
            <a:spLocks/>
          </p:cNvSpPr>
          <p:nvPr/>
        </p:nvSpPr>
        <p:spPr>
          <a:xfrm>
            <a:off x="4988527" y="471385"/>
            <a:ext cx="3535179" cy="2631901"/>
          </a:xfrm>
          <a:prstGeom prst="rect">
            <a:avLst/>
          </a:prstGeom>
          <a:ln>
            <a:noFill/>
            <a:miter lim="800000"/>
            <a:headEnd/>
            <a:tailEnd/>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latin typeface="Tahoma" charset="0"/>
                <a:ea typeface="ＭＳ Ｐゴシック" charset="0"/>
                <a:cs typeface="ＭＳ Ｐゴシック" charset="0"/>
              </a:rPr>
              <a:t>Plumes &amp; Blooms</a:t>
            </a:r>
            <a:endParaRPr lang="en-US" dirty="0">
              <a:latin typeface="Tahoma" charset="0"/>
              <a:ea typeface="ＭＳ Ｐゴシック" charset="0"/>
              <a:cs typeface="ＭＳ Ｐゴシック" charset="0"/>
            </a:endParaRPr>
          </a:p>
        </p:txBody>
      </p:sp>
      <p:sp>
        <p:nvSpPr>
          <p:cNvPr id="4" name="Rectangle 3"/>
          <p:cNvSpPr/>
          <p:nvPr/>
        </p:nvSpPr>
        <p:spPr>
          <a:xfrm>
            <a:off x="0" y="3552721"/>
            <a:ext cx="4268400" cy="2828467"/>
          </a:xfrm>
          <a:prstGeom prst="rect">
            <a:avLst/>
          </a:prstGeom>
        </p:spPr>
        <p:txBody>
          <a:bodyPr wrap="square">
            <a:spAutoFit/>
          </a:bodyPr>
          <a:lstStyle/>
          <a:p>
            <a:pPr algn="ctr">
              <a:lnSpc>
                <a:spcPct val="110000"/>
              </a:lnSpc>
            </a:pPr>
            <a:r>
              <a:rPr lang="en-US" sz="2400" u="sng" dirty="0" smtClean="0">
                <a:latin typeface="Tahoma" charset="0"/>
                <a:ea typeface="ＭＳ Ｐゴシック" charset="0"/>
                <a:cs typeface="ＭＳ Ｐゴシック" charset="0"/>
              </a:rPr>
              <a:t>Measurements</a:t>
            </a:r>
          </a:p>
          <a:p>
            <a:pPr algn="ctr">
              <a:lnSpc>
                <a:spcPct val="110000"/>
              </a:lnSpc>
            </a:pPr>
            <a:endParaRPr lang="en-US" sz="2400" u="sng" dirty="0">
              <a:latin typeface="Tahoma" charset="0"/>
              <a:ea typeface="ＭＳ Ｐゴシック" charset="0"/>
              <a:cs typeface="ＭＳ Ｐゴシック" charset="0"/>
            </a:endParaRPr>
          </a:p>
          <a:p>
            <a:pPr lvl="1">
              <a:lnSpc>
                <a:spcPct val="110000"/>
              </a:lnSpc>
            </a:pPr>
            <a:r>
              <a:rPr lang="en-US" sz="2400" dirty="0">
                <a:latin typeface="Tahoma" charset="0"/>
                <a:ea typeface="ＭＳ Ｐゴシック" charset="0"/>
              </a:rPr>
              <a:t>CTD/optics </a:t>
            </a:r>
            <a:r>
              <a:rPr lang="en-US" dirty="0">
                <a:latin typeface="Tahoma" charset="0"/>
                <a:ea typeface="ＭＳ Ｐゴシック" charset="0"/>
              </a:rPr>
              <a:t>(</a:t>
            </a:r>
            <a:r>
              <a:rPr lang="en-US" dirty="0" err="1">
                <a:latin typeface="Tahoma" charset="0"/>
                <a:ea typeface="ＭＳ Ｐゴシック" charset="0"/>
              </a:rPr>
              <a:t>L</a:t>
            </a:r>
            <a:r>
              <a:rPr lang="en-US" baseline="-25000" dirty="0" err="1">
                <a:latin typeface="Tahoma" charset="0"/>
                <a:ea typeface="ＭＳ Ｐゴシック" charset="0"/>
              </a:rPr>
              <a:t>wN</a:t>
            </a:r>
            <a:r>
              <a:rPr lang="en-US" dirty="0">
                <a:latin typeface="Tahoma" charset="0"/>
                <a:ea typeface="ＭＳ Ｐゴシック" charset="0"/>
              </a:rPr>
              <a:t>(</a:t>
            </a:r>
            <a:r>
              <a:rPr lang="en-US" dirty="0">
                <a:latin typeface="Symbol" charset="0"/>
                <a:ea typeface="ＭＳ Ｐゴシック" charset="0"/>
              </a:rPr>
              <a:t>l</a:t>
            </a:r>
            <a:r>
              <a:rPr lang="en-US" dirty="0">
                <a:latin typeface="Tahoma" charset="0"/>
                <a:ea typeface="ＭＳ Ｐゴシック" charset="0"/>
              </a:rPr>
              <a:t>), a(</a:t>
            </a:r>
            <a:r>
              <a:rPr lang="en-US" dirty="0">
                <a:latin typeface="Symbol" charset="0"/>
                <a:ea typeface="ＭＳ Ｐゴシック" charset="0"/>
              </a:rPr>
              <a:t>l</a:t>
            </a:r>
            <a:r>
              <a:rPr lang="en-US" dirty="0">
                <a:latin typeface="Tahoma" charset="0"/>
                <a:ea typeface="ＭＳ Ｐゴシック" charset="0"/>
              </a:rPr>
              <a:t>), b(</a:t>
            </a:r>
            <a:r>
              <a:rPr lang="en-US" dirty="0">
                <a:latin typeface="Symbol" charset="0"/>
                <a:ea typeface="ＭＳ Ｐゴシック" charset="0"/>
              </a:rPr>
              <a:t>l</a:t>
            </a:r>
            <a:r>
              <a:rPr lang="en-US" dirty="0">
                <a:latin typeface="Tahoma" charset="0"/>
                <a:ea typeface="ＭＳ Ｐゴシック" charset="0"/>
              </a:rPr>
              <a:t>), </a:t>
            </a:r>
            <a:r>
              <a:rPr lang="en-US" dirty="0" err="1">
                <a:latin typeface="Tahoma" charset="0"/>
                <a:ea typeface="ＭＳ Ｐゴシック" charset="0"/>
              </a:rPr>
              <a:t>b</a:t>
            </a:r>
            <a:r>
              <a:rPr lang="en-US" baseline="-25000" dirty="0" err="1">
                <a:latin typeface="Tahoma" charset="0"/>
                <a:ea typeface="ＭＳ Ｐゴシック" charset="0"/>
              </a:rPr>
              <a:t>bb</a:t>
            </a:r>
            <a:r>
              <a:rPr lang="en-US" dirty="0">
                <a:latin typeface="Tahoma" charset="0"/>
                <a:ea typeface="ＭＳ Ｐゴシック" charset="0"/>
              </a:rPr>
              <a:t>(</a:t>
            </a:r>
            <a:r>
              <a:rPr lang="en-US" dirty="0">
                <a:latin typeface="Symbol" charset="0"/>
                <a:ea typeface="ＭＳ Ｐゴシック" charset="0"/>
              </a:rPr>
              <a:t>l</a:t>
            </a:r>
            <a:r>
              <a:rPr lang="en-US" dirty="0">
                <a:latin typeface="Tahoma" charset="0"/>
                <a:ea typeface="ＭＳ Ｐゴシック" charset="0"/>
              </a:rPr>
              <a:t>), PSD, etc.)</a:t>
            </a:r>
          </a:p>
          <a:p>
            <a:pPr lvl="1">
              <a:lnSpc>
                <a:spcPct val="110000"/>
              </a:lnSpc>
            </a:pPr>
            <a:r>
              <a:rPr lang="en-US" sz="2400" dirty="0">
                <a:latin typeface="Tahoma" charset="0"/>
                <a:ea typeface="ＭＳ Ｐゴシック" charset="0"/>
              </a:rPr>
              <a:t>NUTs, </a:t>
            </a:r>
            <a:r>
              <a:rPr lang="en-US" sz="2400" dirty="0" err="1">
                <a:latin typeface="Tahoma" charset="0"/>
                <a:ea typeface="ＭＳ Ｐゴシック" charset="0"/>
              </a:rPr>
              <a:t>Chl</a:t>
            </a:r>
            <a:r>
              <a:rPr lang="en-US" sz="2400" dirty="0">
                <a:latin typeface="Tahoma" charset="0"/>
                <a:ea typeface="ＭＳ Ｐゴシック" charset="0"/>
              </a:rPr>
              <a:t>, HPLC pigments, DOC, DIC, </a:t>
            </a:r>
            <a:r>
              <a:rPr lang="en-US" sz="2400" dirty="0" err="1" smtClean="0">
                <a:latin typeface="Tahoma" charset="0"/>
                <a:ea typeface="ＭＳ Ｐゴシック" charset="0"/>
              </a:rPr>
              <a:t>pSi</a:t>
            </a:r>
            <a:r>
              <a:rPr lang="en-US" sz="2400" dirty="0" smtClean="0">
                <a:latin typeface="Tahoma" charset="0"/>
                <a:ea typeface="ＭＳ Ｐゴシック" charset="0"/>
              </a:rPr>
              <a:t> </a:t>
            </a:r>
          </a:p>
          <a:p>
            <a:pPr lvl="1">
              <a:lnSpc>
                <a:spcPct val="110000"/>
              </a:lnSpc>
            </a:pPr>
            <a:r>
              <a:rPr lang="en-US" sz="2400" dirty="0">
                <a:latin typeface="Tahoma" charset="0"/>
                <a:ea typeface="ＭＳ Ｐゴシック" charset="0"/>
              </a:rPr>
              <a:t>Glider </a:t>
            </a:r>
            <a:r>
              <a:rPr lang="en-US" sz="2400" dirty="0" smtClean="0">
                <a:latin typeface="Tahoma" charset="0"/>
                <a:ea typeface="ＭＳ Ｐゴシック" charset="0"/>
              </a:rPr>
              <a:t>observations</a:t>
            </a:r>
            <a:endParaRPr lang="en-US" sz="2400" dirty="0">
              <a:latin typeface="Tahoma" charset="0"/>
              <a:ea typeface="ＭＳ Ｐゴシック" charset="0"/>
            </a:endParaRPr>
          </a:p>
        </p:txBody>
      </p:sp>
      <p:pic>
        <p:nvPicPr>
          <p:cNvPr id="2" name="Picture 1"/>
          <p:cNvPicPr>
            <a:picLocks noChangeAspect="1"/>
          </p:cNvPicPr>
          <p:nvPr/>
        </p:nvPicPr>
        <p:blipFill>
          <a:blip r:embed="rId4"/>
          <a:stretch>
            <a:fillRect/>
          </a:stretch>
        </p:blipFill>
        <p:spPr>
          <a:xfrm>
            <a:off x="126999" y="136654"/>
            <a:ext cx="4427881" cy="3279646"/>
          </a:xfrm>
          <a:prstGeom prst="rect">
            <a:avLst/>
          </a:prstGeom>
        </p:spPr>
      </p:pic>
    </p:spTree>
    <p:extLst>
      <p:ext uri="{BB962C8B-B14F-4D97-AF65-F5344CB8AC3E}">
        <p14:creationId xmlns:p14="http://schemas.microsoft.com/office/powerpoint/2010/main" val="101765767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3-09-11 at 3.27.39 PM.png"/>
          <p:cNvPicPr>
            <a:picLocks noGrp="1" noChangeAspect="1"/>
          </p:cNvPicPr>
          <p:nvPr>
            <p:ph idx="1"/>
          </p:nvPr>
        </p:nvPicPr>
        <p:blipFill>
          <a:blip r:embed="rId3"/>
          <a:srcRect l="-976" r="-269"/>
          <a:stretch>
            <a:fillRect/>
          </a:stretch>
        </p:blipFill>
        <p:spPr>
          <a:xfrm>
            <a:off x="-74166" y="-1"/>
            <a:ext cx="9236705" cy="6858001"/>
          </a:xfrm>
        </p:spPr>
      </p:pic>
      <p:cxnSp>
        <p:nvCxnSpPr>
          <p:cNvPr id="6" name="Straight Connector 5"/>
          <p:cNvCxnSpPr/>
          <p:nvPr/>
        </p:nvCxnSpPr>
        <p:spPr>
          <a:xfrm>
            <a:off x="5664158" y="2262051"/>
            <a:ext cx="2744011" cy="2651420"/>
          </a:xfrm>
          <a:prstGeom prst="line">
            <a:avLst/>
          </a:prstGeom>
          <a:ln>
            <a:solidFill>
              <a:srgbClr val="FFFF00"/>
            </a:solidFill>
            <a:prstDash val="dash"/>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rot="2760810">
            <a:off x="6777343" y="3111991"/>
            <a:ext cx="756362" cy="430887"/>
          </a:xfrm>
          <a:prstGeom prst="rect">
            <a:avLst/>
          </a:prstGeom>
          <a:noFill/>
        </p:spPr>
        <p:txBody>
          <a:bodyPr wrap="none" rtlCol="0">
            <a:spAutoFit/>
          </a:bodyPr>
          <a:lstStyle/>
          <a:p>
            <a:r>
              <a:rPr lang="en-US" sz="2200" b="1" dirty="0" smtClean="0">
                <a:solidFill>
                  <a:srgbClr val="FFFF00"/>
                </a:solidFill>
              </a:rPr>
              <a:t>4 km</a:t>
            </a:r>
            <a:endParaRPr lang="en-US" sz="2200" b="1" dirty="0">
              <a:solidFill>
                <a:srgbClr val="FFFF00"/>
              </a:solidFill>
            </a:endParaRPr>
          </a:p>
        </p:txBody>
      </p:sp>
      <p:sp>
        <p:nvSpPr>
          <p:cNvPr id="17" name="TextBox 16"/>
          <p:cNvSpPr txBox="1"/>
          <p:nvPr/>
        </p:nvSpPr>
        <p:spPr>
          <a:xfrm>
            <a:off x="262849" y="6222137"/>
            <a:ext cx="2360329" cy="369332"/>
          </a:xfrm>
          <a:prstGeom prst="rect">
            <a:avLst/>
          </a:prstGeom>
          <a:noFill/>
        </p:spPr>
        <p:txBody>
          <a:bodyPr wrap="none" rtlCol="0">
            <a:spAutoFit/>
          </a:bodyPr>
          <a:lstStyle/>
          <a:p>
            <a:r>
              <a:rPr lang="en-US" b="1" dirty="0" smtClean="0">
                <a:solidFill>
                  <a:schemeClr val="bg1"/>
                </a:solidFill>
              </a:rPr>
              <a:t>Santa Barbara Channel</a:t>
            </a:r>
            <a:endParaRPr lang="en-US" b="1" dirty="0">
              <a:solidFill>
                <a:schemeClr val="bg1"/>
              </a:solidFill>
            </a:endParaRPr>
          </a:p>
        </p:txBody>
      </p:sp>
      <p:sp>
        <p:nvSpPr>
          <p:cNvPr id="18" name="TextBox 17"/>
          <p:cNvSpPr txBox="1"/>
          <p:nvPr/>
        </p:nvSpPr>
        <p:spPr>
          <a:xfrm rot="20734524">
            <a:off x="2872648" y="2471740"/>
            <a:ext cx="1492716" cy="430887"/>
          </a:xfrm>
          <a:prstGeom prst="rect">
            <a:avLst/>
          </a:prstGeom>
          <a:noFill/>
        </p:spPr>
        <p:txBody>
          <a:bodyPr wrap="none" rtlCol="0">
            <a:spAutoFit/>
          </a:bodyPr>
          <a:lstStyle/>
          <a:p>
            <a:r>
              <a:rPr lang="en-US" sz="2200" b="1" dirty="0" smtClean="0">
                <a:solidFill>
                  <a:srgbClr val="FFFF00"/>
                </a:solidFill>
              </a:rPr>
              <a:t>Kelp Forest</a:t>
            </a:r>
            <a:endParaRPr lang="en-US" sz="2200" b="1" dirty="0">
              <a:solidFill>
                <a:srgbClr val="FFFF00"/>
              </a:solidFill>
            </a:endParaRPr>
          </a:p>
        </p:txBody>
      </p:sp>
      <p:sp>
        <p:nvSpPr>
          <p:cNvPr id="15" name="Title 1"/>
          <p:cNvSpPr txBox="1">
            <a:spLocks/>
          </p:cNvSpPr>
          <p:nvPr/>
        </p:nvSpPr>
        <p:spPr>
          <a:xfrm>
            <a:off x="575358" y="228641"/>
            <a:ext cx="8229600" cy="1143000"/>
          </a:xfrm>
          <a:prstGeom prst="rect">
            <a:avLst/>
          </a:prstGeom>
        </p:spPr>
        <p:txBody>
          <a:bodyPr vert="horz" lIns="91440" tIns="45720" rIns="91440" bIns="45720" rtlCol="0" anchor="ctr">
            <a:normAutofit fontScale="97500" lnSpcReduction="10000"/>
          </a:body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FFFFFF"/>
                </a:solidFill>
                <a:effectLst/>
                <a:uLnTx/>
                <a:uFillTx/>
                <a:latin typeface="+mj-lt"/>
                <a:ea typeface="+mj-ea"/>
                <a:cs typeface="+mj-cs"/>
              </a:rPr>
              <a:t>Over 400 cross-shelf snapshots </a:t>
            </a:r>
          </a:p>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FFFFFF"/>
                </a:solidFill>
                <a:effectLst/>
                <a:uLnTx/>
                <a:uFillTx/>
                <a:latin typeface="+mj-lt"/>
                <a:ea typeface="+mj-ea"/>
                <a:cs typeface="+mj-cs"/>
              </a:rPr>
              <a:t>of optical properties </a:t>
            </a:r>
          </a:p>
          <a:p>
            <a:pPr marL="0" marR="0" lvl="0" indent="0" algn="r" defTabSz="457200" rtl="0" eaLnBrk="1" fontAlgn="auto" latinLnBrk="0" hangingPunct="1">
              <a:lnSpc>
                <a:spcPct val="10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mj-lt"/>
              <a:ea typeface="+mj-ea"/>
              <a:cs typeface="+mj-cs"/>
            </a:endParaRPr>
          </a:p>
        </p:txBody>
      </p:sp>
      <p:graphicFrame>
        <p:nvGraphicFramePr>
          <p:cNvPr id="12" name="Table 11"/>
          <p:cNvGraphicFramePr>
            <a:graphicFrameLocks noGrp="1"/>
          </p:cNvGraphicFramePr>
          <p:nvPr>
            <p:extLst>
              <p:ext uri="{D42A27DB-BD31-4B8C-83A1-F6EECF244321}">
                <p14:modId xmlns:p14="http://schemas.microsoft.com/office/powerpoint/2010/main" val="2773650553"/>
              </p:ext>
            </p:extLst>
          </p:nvPr>
        </p:nvGraphicFramePr>
        <p:xfrm>
          <a:off x="8481" y="4402558"/>
          <a:ext cx="6023651" cy="2455442"/>
        </p:xfrm>
        <a:graphic>
          <a:graphicData uri="http://schemas.openxmlformats.org/drawingml/2006/table">
            <a:tbl>
              <a:tblPr firstRow="1" bandRow="1">
                <a:tableStyleId>{74C1A8A3-306A-4EB7-A6B1-4F7E0EB9C5D6}</a:tableStyleId>
              </a:tblPr>
              <a:tblGrid>
                <a:gridCol w="2747051"/>
                <a:gridCol w="3276600"/>
              </a:tblGrid>
              <a:tr h="578229">
                <a:tc>
                  <a:txBody>
                    <a:bodyPr/>
                    <a:lstStyle/>
                    <a:p>
                      <a:pPr algn="ctr"/>
                      <a:r>
                        <a:rPr lang="en-US" sz="1800" dirty="0" smtClean="0"/>
                        <a:t>Optical Instruments on glider</a:t>
                      </a:r>
                      <a:endParaRPr lang="en-US" sz="1800" dirty="0"/>
                    </a:p>
                  </a:txBody>
                  <a:tcPr/>
                </a:tc>
                <a:tc>
                  <a:txBody>
                    <a:bodyPr/>
                    <a:lstStyle/>
                    <a:p>
                      <a:r>
                        <a:rPr lang="en-US" sz="1800" baseline="0" dirty="0" smtClean="0"/>
                        <a:t>Equivalent biogeochemical property</a:t>
                      </a:r>
                      <a:endParaRPr lang="en-US" sz="1800" dirty="0"/>
                    </a:p>
                  </a:txBody>
                  <a:tcPr/>
                </a:tc>
              </a:tr>
              <a:tr h="0">
                <a:tc>
                  <a:txBody>
                    <a:bodyPr/>
                    <a:lstStyle/>
                    <a:p>
                      <a:r>
                        <a:rPr lang="en-US" sz="1800" b="0" dirty="0" smtClean="0">
                          <a:solidFill>
                            <a:srgbClr val="595959"/>
                          </a:solidFill>
                        </a:rPr>
                        <a:t>Spectral backscatter</a:t>
                      </a:r>
                      <a:endParaRPr lang="en-US" sz="1800" b="0" dirty="0">
                        <a:solidFill>
                          <a:srgbClr val="595959"/>
                        </a:solidFill>
                      </a:endParaRPr>
                    </a:p>
                  </a:txBody>
                  <a:tcPr/>
                </a:tc>
                <a:tc>
                  <a:txBody>
                    <a:bodyPr/>
                    <a:lstStyle/>
                    <a:p>
                      <a:r>
                        <a:rPr lang="en-US" sz="1800" b="0" dirty="0" smtClean="0">
                          <a:solidFill>
                            <a:srgbClr val="595959"/>
                          </a:solidFill>
                        </a:rPr>
                        <a:t>Particle load, POC</a:t>
                      </a:r>
                      <a:endParaRPr lang="en-US" sz="1800" b="0" dirty="0">
                        <a:solidFill>
                          <a:srgbClr val="595959"/>
                        </a:solidFill>
                      </a:endParaRPr>
                    </a:p>
                  </a:txBody>
                  <a:tcPr/>
                </a:tc>
              </a:tr>
              <a:tr h="404761">
                <a:tc>
                  <a:txBody>
                    <a:bodyPr/>
                    <a:lstStyle/>
                    <a:p>
                      <a:r>
                        <a:rPr lang="en-US" sz="1800" b="0" dirty="0" smtClean="0">
                          <a:solidFill>
                            <a:srgbClr val="595959"/>
                          </a:solidFill>
                        </a:rPr>
                        <a:t>Chlorophyll fluorometer </a:t>
                      </a:r>
                      <a:endParaRPr lang="en-US" sz="1800" b="0" dirty="0">
                        <a:solidFill>
                          <a:srgbClr val="595959"/>
                        </a:solidFill>
                      </a:endParaRPr>
                    </a:p>
                  </a:txBody>
                  <a:tcPr/>
                </a:tc>
                <a:tc>
                  <a:txBody>
                    <a:bodyPr/>
                    <a:lstStyle/>
                    <a:p>
                      <a:r>
                        <a:rPr lang="en-US" sz="1800" b="0" dirty="0" smtClean="0">
                          <a:solidFill>
                            <a:srgbClr val="595959"/>
                          </a:solidFill>
                        </a:rPr>
                        <a:t>Phytoplankton</a:t>
                      </a:r>
                      <a:r>
                        <a:rPr lang="en-US" sz="1800" b="0" baseline="0" dirty="0" smtClean="0">
                          <a:solidFill>
                            <a:srgbClr val="595959"/>
                          </a:solidFill>
                        </a:rPr>
                        <a:t> presence / “abundance”</a:t>
                      </a:r>
                      <a:endParaRPr lang="en-US" sz="1800" b="0" dirty="0">
                        <a:solidFill>
                          <a:srgbClr val="595959"/>
                        </a:solidFill>
                      </a:endParaRPr>
                    </a:p>
                  </a:txBody>
                  <a:tcPr/>
                </a:tc>
              </a:tr>
              <a:tr h="404761">
                <a:tc>
                  <a:txBody>
                    <a:bodyPr/>
                    <a:lstStyle/>
                    <a:p>
                      <a:r>
                        <a:rPr lang="en-US" sz="1800" dirty="0" smtClean="0">
                          <a:solidFill>
                            <a:srgbClr val="595959"/>
                          </a:solidFill>
                        </a:rPr>
                        <a:t>CDOM fluorometer</a:t>
                      </a:r>
                      <a:endParaRPr lang="en-US" sz="1800" dirty="0">
                        <a:solidFill>
                          <a:srgbClr val="595959"/>
                        </a:solidFill>
                      </a:endParaRPr>
                    </a:p>
                  </a:txBody>
                  <a:tcPr/>
                </a:tc>
                <a:tc>
                  <a:txBody>
                    <a:bodyPr/>
                    <a:lstStyle/>
                    <a:p>
                      <a:r>
                        <a:rPr lang="en-US" sz="1800" dirty="0" smtClean="0">
                          <a:solidFill>
                            <a:srgbClr val="595959"/>
                          </a:solidFill>
                        </a:rPr>
                        <a:t>Riverine</a:t>
                      </a:r>
                      <a:r>
                        <a:rPr lang="en-US" sz="1800" baseline="0" dirty="0" smtClean="0">
                          <a:solidFill>
                            <a:srgbClr val="595959"/>
                          </a:solidFill>
                        </a:rPr>
                        <a:t> inputs, upwelling</a:t>
                      </a:r>
                      <a:endParaRPr lang="en-US" sz="1800" dirty="0">
                        <a:solidFill>
                          <a:srgbClr val="595959"/>
                        </a:solidFill>
                      </a:endParaRPr>
                    </a:p>
                  </a:txBody>
                  <a:tcPr/>
                </a:tc>
              </a:tr>
              <a:tr h="404761">
                <a:tc>
                  <a:txBody>
                    <a:bodyPr/>
                    <a:lstStyle/>
                    <a:p>
                      <a:r>
                        <a:rPr lang="en-US" sz="1800" dirty="0" smtClean="0">
                          <a:solidFill>
                            <a:srgbClr val="595959"/>
                          </a:solidFill>
                        </a:rPr>
                        <a:t>Dissolved Oxygen Optode</a:t>
                      </a:r>
                      <a:endParaRPr lang="en-US" sz="1800" dirty="0">
                        <a:solidFill>
                          <a:srgbClr val="595959"/>
                        </a:solidFill>
                      </a:endParaRPr>
                    </a:p>
                  </a:txBody>
                  <a:tcPr/>
                </a:tc>
                <a:tc>
                  <a:txBody>
                    <a:bodyPr/>
                    <a:lstStyle/>
                    <a:p>
                      <a:r>
                        <a:rPr lang="en-US" sz="1800" dirty="0" smtClean="0">
                          <a:solidFill>
                            <a:srgbClr val="595959"/>
                          </a:solidFill>
                        </a:rPr>
                        <a:t>AOU,</a:t>
                      </a:r>
                      <a:r>
                        <a:rPr lang="en-US" sz="1800" baseline="0" dirty="0" smtClean="0">
                          <a:solidFill>
                            <a:srgbClr val="595959"/>
                          </a:solidFill>
                        </a:rPr>
                        <a:t> water mass tracking, NCP</a:t>
                      </a:r>
                      <a:endParaRPr lang="en-US" sz="1800" dirty="0">
                        <a:solidFill>
                          <a:srgbClr val="595959"/>
                        </a:solidFill>
                      </a:endParaRPr>
                    </a:p>
                  </a:txBody>
                  <a:tcPr/>
                </a:tc>
              </a:tr>
            </a:tbl>
          </a:graphicData>
        </a:graphic>
      </p:graphicFrame>
      <p:sp>
        <p:nvSpPr>
          <p:cNvPr id="13" name="Freeform 12"/>
          <p:cNvSpPr/>
          <p:nvPr/>
        </p:nvSpPr>
        <p:spPr>
          <a:xfrm rot="13359598" flipV="1">
            <a:off x="4303182" y="3303728"/>
            <a:ext cx="4708145" cy="2029123"/>
          </a:xfrm>
          <a:custGeom>
            <a:avLst/>
            <a:gdLst>
              <a:gd name="connsiteX0" fmla="*/ 0 w 6358789"/>
              <a:gd name="connsiteY0" fmla="*/ 43200 h 2401920"/>
              <a:gd name="connsiteX1" fmla="*/ 267829 w 6358789"/>
              <a:gd name="connsiteY1" fmla="*/ 2401920 h 2401920"/>
              <a:gd name="connsiteX2" fmla="*/ 509740 w 6358789"/>
              <a:gd name="connsiteY2" fmla="*/ 60480 h 2401920"/>
              <a:gd name="connsiteX3" fmla="*/ 760290 w 6358789"/>
              <a:gd name="connsiteY3" fmla="*/ 2350080 h 2401920"/>
              <a:gd name="connsiteX4" fmla="*/ 976281 w 6358789"/>
              <a:gd name="connsiteY4" fmla="*/ 8640 h 2401920"/>
              <a:gd name="connsiteX5" fmla="*/ 1235471 w 6358789"/>
              <a:gd name="connsiteY5" fmla="*/ 2263680 h 2401920"/>
              <a:gd name="connsiteX6" fmla="*/ 1451463 w 6358789"/>
              <a:gd name="connsiteY6" fmla="*/ 43200 h 2401920"/>
              <a:gd name="connsiteX7" fmla="*/ 1684734 w 6358789"/>
              <a:gd name="connsiteY7" fmla="*/ 2160000 h 2401920"/>
              <a:gd name="connsiteX8" fmla="*/ 1900725 w 6358789"/>
              <a:gd name="connsiteY8" fmla="*/ 34560 h 2401920"/>
              <a:gd name="connsiteX9" fmla="*/ 2133996 w 6358789"/>
              <a:gd name="connsiteY9" fmla="*/ 2142720 h 2401920"/>
              <a:gd name="connsiteX10" fmla="*/ 2332708 w 6358789"/>
              <a:gd name="connsiteY10" fmla="*/ 51840 h 2401920"/>
              <a:gd name="connsiteX11" fmla="*/ 2565979 w 6358789"/>
              <a:gd name="connsiteY11" fmla="*/ 2021760 h 2401920"/>
              <a:gd name="connsiteX12" fmla="*/ 2756051 w 6358789"/>
              <a:gd name="connsiteY12" fmla="*/ 0 h 2401920"/>
              <a:gd name="connsiteX13" fmla="*/ 2980682 w 6358789"/>
              <a:gd name="connsiteY13" fmla="*/ 1900800 h 2401920"/>
              <a:gd name="connsiteX14" fmla="*/ 3153476 w 6358789"/>
              <a:gd name="connsiteY14" fmla="*/ 8640 h 2401920"/>
              <a:gd name="connsiteX15" fmla="*/ 3360828 w 6358789"/>
              <a:gd name="connsiteY15" fmla="*/ 1788480 h 2401920"/>
              <a:gd name="connsiteX16" fmla="*/ 3533621 w 6358789"/>
              <a:gd name="connsiteY16" fmla="*/ 25920 h 2401920"/>
              <a:gd name="connsiteX17" fmla="*/ 3732333 w 6358789"/>
              <a:gd name="connsiteY17" fmla="*/ 1693440 h 2401920"/>
              <a:gd name="connsiteX18" fmla="*/ 3887847 w 6358789"/>
              <a:gd name="connsiteY18" fmla="*/ 25920 h 2401920"/>
              <a:gd name="connsiteX19" fmla="*/ 4060640 w 6358789"/>
              <a:gd name="connsiteY19" fmla="*/ 1546560 h 2401920"/>
              <a:gd name="connsiteX20" fmla="*/ 4216154 w 6358789"/>
              <a:gd name="connsiteY20" fmla="*/ 17280 h 2401920"/>
              <a:gd name="connsiteX21" fmla="*/ 4388947 w 6358789"/>
              <a:gd name="connsiteY21" fmla="*/ 1451520 h 2401920"/>
              <a:gd name="connsiteX22" fmla="*/ 4535821 w 6358789"/>
              <a:gd name="connsiteY22" fmla="*/ 17280 h 2401920"/>
              <a:gd name="connsiteX23" fmla="*/ 4682695 w 6358789"/>
              <a:gd name="connsiteY23" fmla="*/ 1321920 h 2401920"/>
              <a:gd name="connsiteX24" fmla="*/ 4803651 w 6358789"/>
              <a:gd name="connsiteY24" fmla="*/ 0 h 2401920"/>
              <a:gd name="connsiteX25" fmla="*/ 4933246 w 6358789"/>
              <a:gd name="connsiteY25" fmla="*/ 1157760 h 2401920"/>
              <a:gd name="connsiteX26" fmla="*/ 5062841 w 6358789"/>
              <a:gd name="connsiteY26" fmla="*/ 25920 h 2401920"/>
              <a:gd name="connsiteX27" fmla="*/ 5166516 w 6358789"/>
              <a:gd name="connsiteY27" fmla="*/ 1062720 h 2401920"/>
              <a:gd name="connsiteX28" fmla="*/ 5278832 w 6358789"/>
              <a:gd name="connsiteY28" fmla="*/ 34560 h 2401920"/>
              <a:gd name="connsiteX29" fmla="*/ 5382508 w 6358789"/>
              <a:gd name="connsiteY29" fmla="*/ 967680 h 2401920"/>
              <a:gd name="connsiteX30" fmla="*/ 5486184 w 6358789"/>
              <a:gd name="connsiteY30" fmla="*/ 43200 h 2401920"/>
              <a:gd name="connsiteX31" fmla="*/ 5581220 w 6358789"/>
              <a:gd name="connsiteY31" fmla="*/ 907200 h 2401920"/>
              <a:gd name="connsiteX32" fmla="*/ 5676256 w 6358789"/>
              <a:gd name="connsiteY32" fmla="*/ 43200 h 2401920"/>
              <a:gd name="connsiteX33" fmla="*/ 5754013 w 6358789"/>
              <a:gd name="connsiteY33" fmla="*/ 812160 h 2401920"/>
              <a:gd name="connsiteX34" fmla="*/ 5831770 w 6358789"/>
              <a:gd name="connsiteY34" fmla="*/ 43200 h 2401920"/>
              <a:gd name="connsiteX35" fmla="*/ 5909527 w 6358789"/>
              <a:gd name="connsiteY35" fmla="*/ 734400 h 2401920"/>
              <a:gd name="connsiteX36" fmla="*/ 5987284 w 6358789"/>
              <a:gd name="connsiteY36" fmla="*/ 34560 h 2401920"/>
              <a:gd name="connsiteX37" fmla="*/ 6056401 w 6358789"/>
              <a:gd name="connsiteY37" fmla="*/ 691200 h 2401920"/>
              <a:gd name="connsiteX38" fmla="*/ 6125519 w 6358789"/>
              <a:gd name="connsiteY38" fmla="*/ 25920 h 2401920"/>
              <a:gd name="connsiteX39" fmla="*/ 6203276 w 6358789"/>
              <a:gd name="connsiteY39" fmla="*/ 587520 h 2401920"/>
              <a:gd name="connsiteX40" fmla="*/ 6263753 w 6358789"/>
              <a:gd name="connsiteY40" fmla="*/ 25920 h 2401920"/>
              <a:gd name="connsiteX41" fmla="*/ 6332871 w 6358789"/>
              <a:gd name="connsiteY41" fmla="*/ 527040 h 2401920"/>
              <a:gd name="connsiteX42" fmla="*/ 6358789 w 6358789"/>
              <a:gd name="connsiteY42" fmla="*/ 25920 h 2401920"/>
              <a:gd name="connsiteX43" fmla="*/ 6358789 w 6358789"/>
              <a:gd name="connsiteY43" fmla="*/ 25920 h 240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358789" h="2401920">
                <a:moveTo>
                  <a:pt x="0" y="43200"/>
                </a:moveTo>
                <a:lnTo>
                  <a:pt x="267829" y="2401920"/>
                </a:lnTo>
                <a:lnTo>
                  <a:pt x="509740" y="60480"/>
                </a:lnTo>
                <a:lnTo>
                  <a:pt x="760290" y="2350080"/>
                </a:lnTo>
                <a:lnTo>
                  <a:pt x="976281" y="8640"/>
                </a:lnTo>
                <a:lnTo>
                  <a:pt x="1235471" y="2263680"/>
                </a:lnTo>
                <a:lnTo>
                  <a:pt x="1451463" y="43200"/>
                </a:lnTo>
                <a:lnTo>
                  <a:pt x="1684734" y="2160000"/>
                </a:lnTo>
                <a:lnTo>
                  <a:pt x="1900725" y="34560"/>
                </a:lnTo>
                <a:lnTo>
                  <a:pt x="2133996" y="2142720"/>
                </a:lnTo>
                <a:lnTo>
                  <a:pt x="2332708" y="51840"/>
                </a:lnTo>
                <a:lnTo>
                  <a:pt x="2565979" y="2021760"/>
                </a:lnTo>
                <a:lnTo>
                  <a:pt x="2756051" y="0"/>
                </a:lnTo>
                <a:lnTo>
                  <a:pt x="2980682" y="1900800"/>
                </a:lnTo>
                <a:lnTo>
                  <a:pt x="3153476" y="8640"/>
                </a:lnTo>
                <a:lnTo>
                  <a:pt x="3360828" y="1788480"/>
                </a:lnTo>
                <a:lnTo>
                  <a:pt x="3533621" y="25920"/>
                </a:lnTo>
                <a:lnTo>
                  <a:pt x="3732333" y="1693440"/>
                </a:lnTo>
                <a:lnTo>
                  <a:pt x="3887847" y="25920"/>
                </a:lnTo>
                <a:lnTo>
                  <a:pt x="4060640" y="1546560"/>
                </a:lnTo>
                <a:lnTo>
                  <a:pt x="4216154" y="17280"/>
                </a:lnTo>
                <a:lnTo>
                  <a:pt x="4388947" y="1451520"/>
                </a:lnTo>
                <a:lnTo>
                  <a:pt x="4535821" y="17280"/>
                </a:lnTo>
                <a:lnTo>
                  <a:pt x="4682695" y="1321920"/>
                </a:lnTo>
                <a:lnTo>
                  <a:pt x="4803651" y="0"/>
                </a:lnTo>
                <a:lnTo>
                  <a:pt x="4933246" y="1157760"/>
                </a:lnTo>
                <a:lnTo>
                  <a:pt x="5062841" y="25920"/>
                </a:lnTo>
                <a:lnTo>
                  <a:pt x="5166516" y="1062720"/>
                </a:lnTo>
                <a:lnTo>
                  <a:pt x="5278832" y="34560"/>
                </a:lnTo>
                <a:lnTo>
                  <a:pt x="5382508" y="967680"/>
                </a:lnTo>
                <a:lnTo>
                  <a:pt x="5486184" y="43200"/>
                </a:lnTo>
                <a:lnTo>
                  <a:pt x="5581220" y="907200"/>
                </a:lnTo>
                <a:lnTo>
                  <a:pt x="5676256" y="43200"/>
                </a:lnTo>
                <a:lnTo>
                  <a:pt x="5754013" y="812160"/>
                </a:lnTo>
                <a:lnTo>
                  <a:pt x="5831770" y="43200"/>
                </a:lnTo>
                <a:lnTo>
                  <a:pt x="5909527" y="734400"/>
                </a:lnTo>
                <a:lnTo>
                  <a:pt x="5987284" y="34560"/>
                </a:lnTo>
                <a:lnTo>
                  <a:pt x="6056401" y="691200"/>
                </a:lnTo>
                <a:lnTo>
                  <a:pt x="6125519" y="25920"/>
                </a:lnTo>
                <a:lnTo>
                  <a:pt x="6203276" y="587520"/>
                </a:lnTo>
                <a:lnTo>
                  <a:pt x="6263753" y="25920"/>
                </a:lnTo>
                <a:lnTo>
                  <a:pt x="6332871" y="527040"/>
                </a:lnTo>
                <a:lnTo>
                  <a:pt x="6358789" y="25920"/>
                </a:lnTo>
                <a:lnTo>
                  <a:pt x="6358789" y="25920"/>
                </a:lnTo>
              </a:path>
            </a:pathLst>
          </a:custGeom>
          <a:ln w="9525" cmpd="sng">
            <a:solidFill>
              <a:schemeClr val="tx1">
                <a:lumMod val="85000"/>
                <a:lumOff val="15000"/>
              </a:schemeClr>
            </a:solidFill>
            <a:prstDash val="sysDot"/>
          </a:ln>
          <a:scene3d>
            <a:camera prst="orthographicFront">
              <a:rot lat="2493610" lon="3186000" rev="2352574"/>
            </a:camera>
            <a:lightRig rig="threePt" dir="t"/>
          </a:scene3d>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TextBox 18"/>
          <p:cNvSpPr txBox="1"/>
          <p:nvPr/>
        </p:nvSpPr>
        <p:spPr>
          <a:xfrm>
            <a:off x="7573179" y="6222137"/>
            <a:ext cx="603050" cy="369332"/>
          </a:xfrm>
          <a:prstGeom prst="rect">
            <a:avLst/>
          </a:prstGeom>
          <a:noFill/>
        </p:spPr>
        <p:txBody>
          <a:bodyPr wrap="none" rtlCol="0">
            <a:spAutoFit/>
          </a:bodyPr>
          <a:lstStyle/>
          <a:p>
            <a:r>
              <a:rPr lang="en-US" b="1" dirty="0" smtClean="0">
                <a:solidFill>
                  <a:srgbClr val="FFFFFF"/>
                </a:solidFill>
              </a:rPr>
              <a:t>70m</a:t>
            </a:r>
            <a:endParaRPr lang="en-US" b="1" dirty="0">
              <a:solidFill>
                <a:srgbClr val="FFFFFF"/>
              </a:solidFill>
            </a:endParaRPr>
          </a:p>
        </p:txBody>
      </p:sp>
      <p:sp>
        <p:nvSpPr>
          <p:cNvPr id="20" name="TextBox 19"/>
          <p:cNvSpPr txBox="1"/>
          <p:nvPr/>
        </p:nvSpPr>
        <p:spPr>
          <a:xfrm>
            <a:off x="5061108" y="2423444"/>
            <a:ext cx="603050" cy="369332"/>
          </a:xfrm>
          <a:prstGeom prst="rect">
            <a:avLst/>
          </a:prstGeom>
          <a:noFill/>
        </p:spPr>
        <p:txBody>
          <a:bodyPr wrap="none" rtlCol="0">
            <a:spAutoFit/>
          </a:bodyPr>
          <a:lstStyle/>
          <a:p>
            <a:r>
              <a:rPr lang="en-US" b="1" dirty="0" smtClean="0">
                <a:solidFill>
                  <a:srgbClr val="FFFFFF"/>
                </a:solidFill>
              </a:rPr>
              <a:t>20m</a:t>
            </a:r>
            <a:endParaRPr lang="en-US" b="1" dirty="0">
              <a:solidFill>
                <a:srgbClr val="FFFFFF"/>
              </a:solidFill>
            </a:endParaRPr>
          </a:p>
        </p:txBody>
      </p:sp>
      <p:pic>
        <p:nvPicPr>
          <p:cNvPr id="22" name="Picture 21" descr="glider.jpg"/>
          <p:cNvPicPr>
            <a:picLocks noChangeAspect="1"/>
          </p:cNvPicPr>
          <p:nvPr/>
        </p:nvPicPr>
        <p:blipFill>
          <a:blip r:embed="rId4">
            <a:clrChange>
              <a:clrFrom>
                <a:srgbClr val="FEFEFE"/>
              </a:clrFrom>
              <a:clrTo>
                <a:srgbClr val="FEFEFE">
                  <a:alpha val="0"/>
                </a:srgbClr>
              </a:clrTo>
            </a:clrChange>
          </a:blip>
          <a:stretch>
            <a:fillRect/>
          </a:stretch>
        </p:blipFill>
        <p:spPr>
          <a:xfrm rot="14149012" flipH="1" flipV="1">
            <a:off x="7385509" y="4051867"/>
            <a:ext cx="840727" cy="547405"/>
          </a:xfrm>
          <a:prstGeom prst="rect">
            <a:avLst/>
          </a:prstGeom>
        </p:spPr>
      </p:pic>
      <p:pic>
        <p:nvPicPr>
          <p:cNvPr id="14" name="Picture 13"/>
          <p:cNvPicPr>
            <a:picLocks noChangeAspect="1"/>
          </p:cNvPicPr>
          <p:nvPr/>
        </p:nvPicPr>
        <p:blipFill>
          <a:blip r:embed="rId5"/>
          <a:stretch>
            <a:fillRect/>
          </a:stretch>
        </p:blipFill>
        <p:spPr>
          <a:xfrm>
            <a:off x="330200" y="279400"/>
            <a:ext cx="1739900" cy="1749957"/>
          </a:xfrm>
          <a:prstGeom prst="rect">
            <a:avLst/>
          </a:prstGeom>
        </p:spPr>
      </p:pic>
    </p:spTree>
    <p:extLst>
      <p:ext uri="{BB962C8B-B14F-4D97-AF65-F5344CB8AC3E}">
        <p14:creationId xmlns:p14="http://schemas.microsoft.com/office/powerpoint/2010/main" val="29299828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00042" y="2105660"/>
            <a:ext cx="8943958" cy="4524772"/>
            <a:chOff x="200042" y="1051560"/>
            <a:chExt cx="8943958" cy="4524772"/>
          </a:xfrm>
        </p:grpSpPr>
        <p:pic>
          <p:nvPicPr>
            <p:cNvPr id="77" name="Content Placeholder 3" descr="Screen shot 2013-12-04 at 10.07.48 AM.png"/>
            <p:cNvPicPr>
              <a:picLocks noChangeAspect="1"/>
            </p:cNvPicPr>
            <p:nvPr/>
          </p:nvPicPr>
          <p:blipFill>
            <a:blip r:embed="rId3">
              <a:clrChange>
                <a:clrFrom>
                  <a:srgbClr val="C1C1C1"/>
                </a:clrFrom>
                <a:clrTo>
                  <a:srgbClr val="C1C1C1">
                    <a:alpha val="0"/>
                  </a:srgbClr>
                </a:clrTo>
              </a:clrChange>
            </a:blip>
            <a:srcRect t="-32780" r="10712" b="-32780"/>
            <a:stretch>
              <a:fillRect/>
            </a:stretch>
          </p:blipFill>
          <p:spPr>
            <a:xfrm>
              <a:off x="280474" y="1955779"/>
              <a:ext cx="8680100" cy="3305856"/>
            </a:xfrm>
            <a:prstGeom prst="rect">
              <a:avLst/>
            </a:prstGeom>
          </p:spPr>
        </p:pic>
        <p:sp>
          <p:nvSpPr>
            <p:cNvPr id="78" name="TextBox 77"/>
            <p:cNvSpPr txBox="1"/>
            <p:nvPr/>
          </p:nvSpPr>
          <p:spPr>
            <a:xfrm>
              <a:off x="7383632" y="4222892"/>
              <a:ext cx="1760368" cy="400110"/>
            </a:xfrm>
            <a:prstGeom prst="rect">
              <a:avLst/>
            </a:prstGeom>
            <a:noFill/>
          </p:spPr>
          <p:txBody>
            <a:bodyPr wrap="square" rtlCol="0">
              <a:spAutoFit/>
            </a:bodyPr>
            <a:lstStyle/>
            <a:p>
              <a:r>
                <a:rPr lang="en-US" sz="2000" dirty="0" err="1" smtClean="0"/>
                <a:t>Alexandrium</a:t>
              </a:r>
              <a:endParaRPr lang="en-US" sz="2000" dirty="0"/>
            </a:p>
          </p:txBody>
        </p:sp>
        <p:cxnSp>
          <p:nvCxnSpPr>
            <p:cNvPr id="79" name="Straight Arrow Connector 78"/>
            <p:cNvCxnSpPr/>
            <p:nvPr/>
          </p:nvCxnSpPr>
          <p:spPr>
            <a:xfrm rot="16200000" flipV="1">
              <a:off x="7393996" y="4168254"/>
              <a:ext cx="271967" cy="2"/>
            </a:xfrm>
            <a:prstGeom prst="straightConnector1">
              <a:avLst/>
            </a:prstGeom>
            <a:ln w="317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rot="5400000" flipH="1" flipV="1">
              <a:off x="7903616" y="4158489"/>
              <a:ext cx="264055" cy="1588"/>
            </a:xfrm>
            <a:prstGeom prst="straightConnector1">
              <a:avLst/>
            </a:prstGeom>
            <a:ln w="317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p:nvPr/>
          </p:nvCxnSpPr>
          <p:spPr>
            <a:xfrm rot="5400000">
              <a:off x="6980596" y="2960699"/>
              <a:ext cx="439313" cy="1588"/>
            </a:xfrm>
            <a:prstGeom prst="straightConnector1">
              <a:avLst/>
            </a:prstGeom>
            <a:ln w="317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p:nvPr/>
          </p:nvCxnSpPr>
          <p:spPr>
            <a:xfrm rot="16200000" flipH="1">
              <a:off x="7310782" y="2961034"/>
              <a:ext cx="438518" cy="125"/>
            </a:xfrm>
            <a:prstGeom prst="straightConnector1">
              <a:avLst/>
            </a:prstGeom>
            <a:ln w="317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nvCxnSpPr>
          <p:spPr>
            <a:xfrm flipH="1">
              <a:off x="1320800" y="2434804"/>
              <a:ext cx="8360" cy="498899"/>
            </a:xfrm>
            <a:prstGeom prst="straightConnector1">
              <a:avLst/>
            </a:prstGeom>
            <a:ln w="317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4" name="TextBox 83"/>
            <p:cNvSpPr txBox="1"/>
            <p:nvPr/>
          </p:nvSpPr>
          <p:spPr>
            <a:xfrm>
              <a:off x="524248" y="2065685"/>
              <a:ext cx="1952251" cy="400110"/>
            </a:xfrm>
            <a:prstGeom prst="rect">
              <a:avLst/>
            </a:prstGeom>
            <a:noFill/>
          </p:spPr>
          <p:txBody>
            <a:bodyPr wrap="square" rtlCol="0">
              <a:spAutoFit/>
            </a:bodyPr>
            <a:lstStyle/>
            <a:p>
              <a:r>
                <a:rPr lang="en-US" sz="2000" dirty="0"/>
                <a:t>P</a:t>
              </a:r>
              <a:r>
                <a:rPr lang="en-US" sz="2000" dirty="0" smtClean="0"/>
                <a:t>seudo</a:t>
              </a:r>
              <a:r>
                <a:rPr lang="en-US" sz="2000" dirty="0" smtClean="0"/>
                <a:t>-</a:t>
              </a:r>
              <a:r>
                <a:rPr lang="en-US" sz="2000" dirty="0" err="1" smtClean="0"/>
                <a:t>nitzschia</a:t>
              </a:r>
              <a:endParaRPr lang="en-US" sz="2000" dirty="0"/>
            </a:p>
          </p:txBody>
        </p:sp>
        <p:cxnSp>
          <p:nvCxnSpPr>
            <p:cNvPr id="85" name="Straight Arrow Connector 84"/>
            <p:cNvCxnSpPr/>
            <p:nvPr/>
          </p:nvCxnSpPr>
          <p:spPr>
            <a:xfrm rot="5400000">
              <a:off x="3666003" y="3826687"/>
              <a:ext cx="278330" cy="1588"/>
            </a:xfrm>
            <a:prstGeom prst="straightConnector1">
              <a:avLst/>
            </a:prstGeom>
            <a:ln w="317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6" name="TextBox 85"/>
            <p:cNvSpPr txBox="1"/>
            <p:nvPr/>
          </p:nvSpPr>
          <p:spPr>
            <a:xfrm>
              <a:off x="3377545" y="3220559"/>
              <a:ext cx="1651655" cy="400110"/>
            </a:xfrm>
            <a:prstGeom prst="rect">
              <a:avLst/>
            </a:prstGeom>
            <a:noFill/>
          </p:spPr>
          <p:txBody>
            <a:bodyPr wrap="square" rtlCol="0">
              <a:spAutoFit/>
            </a:bodyPr>
            <a:lstStyle/>
            <a:p>
              <a:r>
                <a:rPr lang="en-US" sz="2000" dirty="0" err="1" smtClean="0"/>
                <a:t>Lingulodinium</a:t>
              </a:r>
              <a:endParaRPr lang="en-US" sz="2000" dirty="0" smtClean="0"/>
            </a:p>
          </p:txBody>
        </p:sp>
        <p:sp>
          <p:nvSpPr>
            <p:cNvPr id="88" name="TextBox 87"/>
            <p:cNvSpPr txBox="1"/>
            <p:nvPr/>
          </p:nvSpPr>
          <p:spPr>
            <a:xfrm>
              <a:off x="1721576" y="2527137"/>
              <a:ext cx="2024924" cy="400110"/>
            </a:xfrm>
            <a:prstGeom prst="rect">
              <a:avLst/>
            </a:prstGeom>
            <a:noFill/>
          </p:spPr>
          <p:txBody>
            <a:bodyPr wrap="square" rtlCol="0">
              <a:spAutoFit/>
            </a:bodyPr>
            <a:lstStyle/>
            <a:p>
              <a:r>
                <a:rPr lang="en-US" sz="2000" dirty="0" err="1"/>
                <a:t>P</a:t>
              </a:r>
              <a:r>
                <a:rPr lang="en-US" sz="2000" dirty="0" err="1" smtClean="0"/>
                <a:t>rorocentrum</a:t>
              </a:r>
              <a:endParaRPr lang="en-US" sz="2000" dirty="0"/>
            </a:p>
          </p:txBody>
        </p:sp>
        <p:sp>
          <p:nvSpPr>
            <p:cNvPr id="89" name="TextBox 88"/>
            <p:cNvSpPr txBox="1"/>
            <p:nvPr/>
          </p:nvSpPr>
          <p:spPr>
            <a:xfrm>
              <a:off x="844234" y="4091716"/>
              <a:ext cx="1788732" cy="400110"/>
            </a:xfrm>
            <a:prstGeom prst="rect">
              <a:avLst/>
            </a:prstGeom>
            <a:noFill/>
          </p:spPr>
          <p:txBody>
            <a:bodyPr wrap="square" rtlCol="0">
              <a:spAutoFit/>
            </a:bodyPr>
            <a:lstStyle/>
            <a:p>
              <a:r>
                <a:rPr lang="en-US" sz="2000" dirty="0" smtClean="0"/>
                <a:t>        </a:t>
              </a:r>
              <a:r>
                <a:rPr lang="en-US" sz="2000" dirty="0" err="1"/>
                <a:t>D</a:t>
              </a:r>
              <a:r>
                <a:rPr lang="en-US" sz="2000" dirty="0" err="1" smtClean="0"/>
                <a:t>inophysis</a:t>
              </a:r>
              <a:endParaRPr lang="en-US" sz="2000" dirty="0"/>
            </a:p>
          </p:txBody>
        </p:sp>
        <p:cxnSp>
          <p:nvCxnSpPr>
            <p:cNvPr id="90" name="Straight Arrow Connector 89"/>
            <p:cNvCxnSpPr/>
            <p:nvPr/>
          </p:nvCxnSpPr>
          <p:spPr>
            <a:xfrm rot="5400000" flipH="1" flipV="1">
              <a:off x="1396254" y="4043394"/>
              <a:ext cx="260143" cy="1588"/>
            </a:xfrm>
            <a:prstGeom prst="straightConnector1">
              <a:avLst/>
            </a:prstGeom>
            <a:ln w="317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1" name="Right Brace 90"/>
            <p:cNvSpPr/>
            <p:nvPr/>
          </p:nvSpPr>
          <p:spPr>
            <a:xfrm rot="16200000">
              <a:off x="2223766" y="2347308"/>
              <a:ext cx="299483" cy="1354667"/>
            </a:xfrm>
            <a:prstGeom prst="rightBrace">
              <a:avLst>
                <a:gd name="adj1" fmla="val 8333"/>
                <a:gd name="adj2" fmla="val 48688"/>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b="1" dirty="0"/>
            </a:p>
          </p:txBody>
        </p:sp>
        <p:sp>
          <p:nvSpPr>
            <p:cNvPr id="92" name="TextBox 91"/>
            <p:cNvSpPr txBox="1"/>
            <p:nvPr/>
          </p:nvSpPr>
          <p:spPr>
            <a:xfrm>
              <a:off x="5257059" y="3032160"/>
              <a:ext cx="1461241" cy="400110"/>
            </a:xfrm>
            <a:prstGeom prst="rect">
              <a:avLst/>
            </a:prstGeom>
            <a:noFill/>
          </p:spPr>
          <p:txBody>
            <a:bodyPr wrap="square" rtlCol="0">
              <a:spAutoFit/>
            </a:bodyPr>
            <a:lstStyle/>
            <a:p>
              <a:r>
                <a:rPr lang="en-US" sz="2000" dirty="0" err="1"/>
                <a:t>D</a:t>
              </a:r>
              <a:r>
                <a:rPr lang="en-US" sz="2000" dirty="0" err="1" smtClean="0"/>
                <a:t>inophysis</a:t>
              </a:r>
              <a:endParaRPr lang="en-US" sz="2000" dirty="0"/>
            </a:p>
          </p:txBody>
        </p:sp>
        <p:cxnSp>
          <p:nvCxnSpPr>
            <p:cNvPr id="93" name="Straight Arrow Connector 92"/>
            <p:cNvCxnSpPr/>
            <p:nvPr/>
          </p:nvCxnSpPr>
          <p:spPr>
            <a:xfrm rot="16200000" flipH="1">
              <a:off x="5723214" y="3499618"/>
              <a:ext cx="276999" cy="124"/>
            </a:xfrm>
            <a:prstGeom prst="straightConnector1">
              <a:avLst/>
            </a:prstGeom>
            <a:ln w="317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5" name="TextBox 94"/>
            <p:cNvSpPr txBox="1"/>
            <p:nvPr/>
          </p:nvSpPr>
          <p:spPr>
            <a:xfrm>
              <a:off x="6677018" y="2278174"/>
              <a:ext cx="1997082" cy="400110"/>
            </a:xfrm>
            <a:prstGeom prst="rect">
              <a:avLst/>
            </a:prstGeom>
            <a:noFill/>
          </p:spPr>
          <p:txBody>
            <a:bodyPr wrap="square" rtlCol="0">
              <a:spAutoFit/>
            </a:bodyPr>
            <a:lstStyle/>
            <a:p>
              <a:r>
                <a:rPr lang="en-US" sz="2000" dirty="0"/>
                <a:t>P</a:t>
              </a:r>
              <a:r>
                <a:rPr lang="en-US" sz="2000" dirty="0" smtClean="0"/>
                <a:t>seudo</a:t>
              </a:r>
              <a:r>
                <a:rPr lang="en-US" sz="2000" dirty="0" smtClean="0"/>
                <a:t>-</a:t>
              </a:r>
              <a:r>
                <a:rPr lang="en-US" sz="2000" dirty="0" err="1" smtClean="0"/>
                <a:t>nitzschia</a:t>
              </a:r>
              <a:endParaRPr lang="en-US" sz="2000" dirty="0"/>
            </a:p>
          </p:txBody>
        </p:sp>
        <p:sp>
          <p:nvSpPr>
            <p:cNvPr id="96" name="TextBox 95"/>
            <p:cNvSpPr txBox="1"/>
            <p:nvPr/>
          </p:nvSpPr>
          <p:spPr>
            <a:xfrm rot="16200000">
              <a:off x="-123473" y="3308285"/>
              <a:ext cx="1016361" cy="369332"/>
            </a:xfrm>
            <a:prstGeom prst="rect">
              <a:avLst/>
            </a:prstGeom>
            <a:noFill/>
          </p:spPr>
          <p:txBody>
            <a:bodyPr wrap="none" rtlCol="0">
              <a:spAutoFit/>
            </a:bodyPr>
            <a:lstStyle/>
            <a:p>
              <a:r>
                <a:rPr lang="en-US" dirty="0" smtClean="0">
                  <a:solidFill>
                    <a:srgbClr val="0000FF"/>
                  </a:solidFill>
                </a:rPr>
                <a:t>PC1 - Chl</a:t>
              </a:r>
              <a:endParaRPr lang="en-US" dirty="0">
                <a:solidFill>
                  <a:srgbClr val="0000FF"/>
                </a:solidFill>
              </a:endParaRPr>
            </a:p>
          </p:txBody>
        </p:sp>
        <p:grpSp>
          <p:nvGrpSpPr>
            <p:cNvPr id="11" name="Group 10"/>
            <p:cNvGrpSpPr/>
            <p:nvPr/>
          </p:nvGrpSpPr>
          <p:grpSpPr>
            <a:xfrm>
              <a:off x="523893" y="4561911"/>
              <a:ext cx="7820007" cy="369332"/>
              <a:chOff x="523893" y="4561911"/>
              <a:chExt cx="7820007" cy="369332"/>
            </a:xfrm>
          </p:grpSpPr>
          <p:sp>
            <p:nvSpPr>
              <p:cNvPr id="38" name="TextBox 37"/>
              <p:cNvSpPr txBox="1"/>
              <p:nvPr/>
            </p:nvSpPr>
            <p:spPr>
              <a:xfrm>
                <a:off x="523893" y="4561911"/>
                <a:ext cx="669907" cy="369332"/>
              </a:xfrm>
              <a:prstGeom prst="rect">
                <a:avLst/>
              </a:prstGeom>
              <a:noFill/>
            </p:spPr>
            <p:txBody>
              <a:bodyPr wrap="square" rtlCol="0">
                <a:spAutoFit/>
              </a:bodyPr>
              <a:lstStyle/>
              <a:p>
                <a:r>
                  <a:rPr lang="en-US" dirty="0" smtClean="0"/>
                  <a:t>Mar</a:t>
                </a:r>
                <a:endParaRPr lang="en-US" dirty="0"/>
              </a:p>
            </p:txBody>
          </p:sp>
          <p:sp>
            <p:nvSpPr>
              <p:cNvPr id="97" name="TextBox 96"/>
              <p:cNvSpPr txBox="1"/>
              <p:nvPr/>
            </p:nvSpPr>
            <p:spPr>
              <a:xfrm>
                <a:off x="1196993" y="4561911"/>
                <a:ext cx="873107" cy="369332"/>
              </a:xfrm>
              <a:prstGeom prst="rect">
                <a:avLst/>
              </a:prstGeom>
              <a:noFill/>
            </p:spPr>
            <p:txBody>
              <a:bodyPr wrap="square" rtlCol="0">
                <a:spAutoFit/>
              </a:bodyPr>
              <a:lstStyle/>
              <a:p>
                <a:r>
                  <a:rPr lang="en-US" dirty="0" smtClean="0"/>
                  <a:t>Jul-Aug</a:t>
                </a:r>
                <a:endParaRPr lang="en-US" dirty="0"/>
              </a:p>
            </p:txBody>
          </p:sp>
          <p:sp>
            <p:nvSpPr>
              <p:cNvPr id="98" name="TextBox 97"/>
              <p:cNvSpPr txBox="1"/>
              <p:nvPr/>
            </p:nvSpPr>
            <p:spPr>
              <a:xfrm>
                <a:off x="2644793" y="4561911"/>
                <a:ext cx="835007" cy="369332"/>
              </a:xfrm>
              <a:prstGeom prst="rect">
                <a:avLst/>
              </a:prstGeom>
              <a:noFill/>
            </p:spPr>
            <p:txBody>
              <a:bodyPr wrap="square" rtlCol="0">
                <a:spAutoFit/>
              </a:bodyPr>
              <a:lstStyle/>
              <a:p>
                <a:r>
                  <a:rPr lang="en-US" dirty="0" smtClean="0"/>
                  <a:t>Sept</a:t>
                </a:r>
                <a:endParaRPr lang="en-US" dirty="0"/>
              </a:p>
            </p:txBody>
          </p:sp>
          <p:sp>
            <p:nvSpPr>
              <p:cNvPr id="99" name="TextBox 98"/>
              <p:cNvSpPr txBox="1"/>
              <p:nvPr/>
            </p:nvSpPr>
            <p:spPr>
              <a:xfrm>
                <a:off x="4435493" y="4561911"/>
                <a:ext cx="1114407" cy="369332"/>
              </a:xfrm>
              <a:prstGeom prst="rect">
                <a:avLst/>
              </a:prstGeom>
              <a:noFill/>
            </p:spPr>
            <p:txBody>
              <a:bodyPr wrap="square" rtlCol="0">
                <a:spAutoFit/>
              </a:bodyPr>
              <a:lstStyle/>
              <a:p>
                <a:r>
                  <a:rPr lang="en-US" dirty="0" smtClean="0"/>
                  <a:t>Nov-Dec</a:t>
                </a:r>
                <a:endParaRPr lang="en-US" dirty="0"/>
              </a:p>
            </p:txBody>
          </p:sp>
          <p:sp>
            <p:nvSpPr>
              <p:cNvPr id="100" name="TextBox 99"/>
              <p:cNvSpPr txBox="1"/>
              <p:nvPr/>
            </p:nvSpPr>
            <p:spPr>
              <a:xfrm>
                <a:off x="6213493" y="4561911"/>
                <a:ext cx="619107" cy="369332"/>
              </a:xfrm>
              <a:prstGeom prst="rect">
                <a:avLst/>
              </a:prstGeom>
              <a:noFill/>
            </p:spPr>
            <p:txBody>
              <a:bodyPr wrap="square" rtlCol="0">
                <a:spAutoFit/>
              </a:bodyPr>
              <a:lstStyle/>
              <a:p>
                <a:r>
                  <a:rPr lang="en-US" dirty="0" smtClean="0"/>
                  <a:t>Feb</a:t>
                </a:r>
                <a:endParaRPr lang="en-US" dirty="0"/>
              </a:p>
            </p:txBody>
          </p:sp>
          <p:sp>
            <p:nvSpPr>
              <p:cNvPr id="101" name="TextBox 100"/>
              <p:cNvSpPr txBox="1"/>
              <p:nvPr/>
            </p:nvSpPr>
            <p:spPr>
              <a:xfrm>
                <a:off x="7737493" y="4561911"/>
                <a:ext cx="606407" cy="369332"/>
              </a:xfrm>
              <a:prstGeom prst="rect">
                <a:avLst/>
              </a:prstGeom>
              <a:noFill/>
            </p:spPr>
            <p:txBody>
              <a:bodyPr wrap="square" rtlCol="0">
                <a:spAutoFit/>
              </a:bodyPr>
              <a:lstStyle/>
              <a:p>
                <a:r>
                  <a:rPr lang="en-US" dirty="0" smtClean="0"/>
                  <a:t>June</a:t>
                </a:r>
                <a:endParaRPr lang="en-US" dirty="0"/>
              </a:p>
            </p:txBody>
          </p:sp>
        </p:grpSp>
        <p:cxnSp>
          <p:nvCxnSpPr>
            <p:cNvPr id="12" name="Straight Arrow Connector 11"/>
            <p:cNvCxnSpPr/>
            <p:nvPr/>
          </p:nvCxnSpPr>
          <p:spPr>
            <a:xfrm>
              <a:off x="635000" y="5092700"/>
              <a:ext cx="5219700" cy="12700"/>
            </a:xfrm>
            <a:prstGeom prst="straightConnector1">
              <a:avLst/>
            </a:prstGeom>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628900" y="5207000"/>
              <a:ext cx="652643" cy="369332"/>
            </a:xfrm>
            <a:prstGeom prst="rect">
              <a:avLst/>
            </a:prstGeom>
            <a:noFill/>
          </p:spPr>
          <p:txBody>
            <a:bodyPr wrap="none" rtlCol="0">
              <a:spAutoFit/>
            </a:bodyPr>
            <a:lstStyle/>
            <a:p>
              <a:r>
                <a:rPr lang="en-US" dirty="0" smtClean="0"/>
                <a:t>2012</a:t>
              </a:r>
              <a:endParaRPr lang="en-US" dirty="0"/>
            </a:p>
          </p:txBody>
        </p:sp>
        <p:sp>
          <p:nvSpPr>
            <p:cNvPr id="102" name="TextBox 101"/>
            <p:cNvSpPr txBox="1"/>
            <p:nvPr/>
          </p:nvSpPr>
          <p:spPr>
            <a:xfrm>
              <a:off x="7366000" y="5181600"/>
              <a:ext cx="652643" cy="369332"/>
            </a:xfrm>
            <a:prstGeom prst="rect">
              <a:avLst/>
            </a:prstGeom>
            <a:noFill/>
          </p:spPr>
          <p:txBody>
            <a:bodyPr wrap="none" rtlCol="0">
              <a:spAutoFit/>
            </a:bodyPr>
            <a:lstStyle/>
            <a:p>
              <a:r>
                <a:rPr lang="en-US" dirty="0" smtClean="0"/>
                <a:t>2013</a:t>
              </a:r>
              <a:endParaRPr lang="en-US" dirty="0"/>
            </a:p>
          </p:txBody>
        </p:sp>
        <p:cxnSp>
          <p:nvCxnSpPr>
            <p:cNvPr id="103" name="Straight Arrow Connector 102"/>
            <p:cNvCxnSpPr/>
            <p:nvPr/>
          </p:nvCxnSpPr>
          <p:spPr>
            <a:xfrm flipV="1">
              <a:off x="6286500" y="5092700"/>
              <a:ext cx="2527300" cy="12700"/>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4"/>
            <a:stretch>
              <a:fillRect/>
            </a:stretch>
          </p:blipFill>
          <p:spPr>
            <a:xfrm>
              <a:off x="749300" y="1051560"/>
              <a:ext cx="1384300" cy="1107440"/>
            </a:xfrm>
            <a:prstGeom prst="rect">
              <a:avLst/>
            </a:prstGeom>
          </p:spPr>
        </p:pic>
        <p:pic>
          <p:nvPicPr>
            <p:cNvPr id="36" name="Picture 35"/>
            <p:cNvPicPr>
              <a:picLocks noChangeAspect="1"/>
            </p:cNvPicPr>
            <p:nvPr/>
          </p:nvPicPr>
          <p:blipFill>
            <a:blip r:embed="rId4"/>
            <a:stretch>
              <a:fillRect/>
            </a:stretch>
          </p:blipFill>
          <p:spPr>
            <a:xfrm>
              <a:off x="6845300" y="1191260"/>
              <a:ext cx="1384300" cy="1107440"/>
            </a:xfrm>
            <a:prstGeom prst="rect">
              <a:avLst/>
            </a:prstGeom>
          </p:spPr>
        </p:pic>
        <p:pic>
          <p:nvPicPr>
            <p:cNvPr id="3" name="Picture 2"/>
            <p:cNvPicPr>
              <a:picLocks noChangeAspect="1"/>
            </p:cNvPicPr>
            <p:nvPr/>
          </p:nvPicPr>
          <p:blipFill>
            <a:blip r:embed="rId5"/>
            <a:stretch>
              <a:fillRect/>
            </a:stretch>
          </p:blipFill>
          <p:spPr>
            <a:xfrm>
              <a:off x="2438400" y="1679574"/>
              <a:ext cx="1206500" cy="774573"/>
            </a:xfrm>
            <a:prstGeom prst="rect">
              <a:avLst/>
            </a:prstGeom>
          </p:spPr>
        </p:pic>
        <p:pic>
          <p:nvPicPr>
            <p:cNvPr id="4" name="Picture 3"/>
            <p:cNvPicPr>
              <a:picLocks noChangeAspect="1"/>
            </p:cNvPicPr>
            <p:nvPr/>
          </p:nvPicPr>
          <p:blipFill>
            <a:blip r:embed="rId6"/>
            <a:stretch>
              <a:fillRect/>
            </a:stretch>
          </p:blipFill>
          <p:spPr>
            <a:xfrm flipV="1">
              <a:off x="3657600" y="2671561"/>
              <a:ext cx="800100" cy="668607"/>
            </a:xfrm>
            <a:prstGeom prst="rect">
              <a:avLst/>
            </a:prstGeom>
          </p:spPr>
        </p:pic>
        <p:pic>
          <p:nvPicPr>
            <p:cNvPr id="5" name="Picture 4"/>
            <p:cNvPicPr>
              <a:picLocks noChangeAspect="1"/>
            </p:cNvPicPr>
            <p:nvPr/>
          </p:nvPicPr>
          <p:blipFill>
            <a:blip r:embed="rId7"/>
            <a:stretch>
              <a:fillRect/>
            </a:stretch>
          </p:blipFill>
          <p:spPr>
            <a:xfrm>
              <a:off x="5321300" y="1642744"/>
              <a:ext cx="1127525" cy="1341755"/>
            </a:xfrm>
            <a:prstGeom prst="rect">
              <a:avLst/>
            </a:prstGeom>
          </p:spPr>
        </p:pic>
        <p:pic>
          <p:nvPicPr>
            <p:cNvPr id="6" name="Picture 5"/>
            <p:cNvPicPr>
              <a:picLocks noChangeAspect="1"/>
            </p:cNvPicPr>
            <p:nvPr/>
          </p:nvPicPr>
          <p:blipFill>
            <a:blip r:embed="rId8"/>
            <a:stretch>
              <a:fillRect/>
            </a:stretch>
          </p:blipFill>
          <p:spPr>
            <a:xfrm>
              <a:off x="8064500" y="2819400"/>
              <a:ext cx="526381" cy="800100"/>
            </a:xfrm>
            <a:prstGeom prst="rect">
              <a:avLst/>
            </a:prstGeom>
          </p:spPr>
        </p:pic>
      </p:grpSp>
      <p:pic>
        <p:nvPicPr>
          <p:cNvPr id="7" name="Picture 6"/>
          <p:cNvPicPr>
            <a:picLocks noChangeAspect="1"/>
          </p:cNvPicPr>
          <p:nvPr/>
        </p:nvPicPr>
        <p:blipFill>
          <a:blip r:embed="rId9"/>
          <a:stretch>
            <a:fillRect/>
          </a:stretch>
        </p:blipFill>
        <p:spPr>
          <a:xfrm>
            <a:off x="482599" y="130175"/>
            <a:ext cx="2061633" cy="1546225"/>
          </a:xfrm>
          <a:prstGeom prst="rect">
            <a:avLst/>
          </a:prstGeom>
        </p:spPr>
      </p:pic>
      <p:grpSp>
        <p:nvGrpSpPr>
          <p:cNvPr id="43" name="Group 2108"/>
          <p:cNvGrpSpPr>
            <a:grpSpLocks/>
          </p:cNvGrpSpPr>
          <p:nvPr/>
        </p:nvGrpSpPr>
        <p:grpSpPr bwMode="auto">
          <a:xfrm>
            <a:off x="31267400" y="29987875"/>
            <a:ext cx="11466513" cy="2195513"/>
            <a:chOff x="31266881" y="30505400"/>
            <a:chExt cx="11466699" cy="2195180"/>
          </a:xfrm>
        </p:grpSpPr>
        <p:pic>
          <p:nvPicPr>
            <p:cNvPr id="44" name="Picture 36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8087300" y="30683200"/>
              <a:ext cx="2081376" cy="1856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366"/>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4861500" y="30624162"/>
              <a:ext cx="2959100" cy="1910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362" descr="imgres.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1266881" y="30962600"/>
              <a:ext cx="3213619" cy="121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1" descr="Logo_col-tshirt.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0538400" y="30505400"/>
              <a:ext cx="2195180" cy="2195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9" name="Picture 1" descr="Logo_col-tshirt.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0691169" y="30140275"/>
            <a:ext cx="2195144"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14"/>
          <a:stretch>
            <a:fillRect/>
          </a:stretch>
        </p:blipFill>
        <p:spPr>
          <a:xfrm>
            <a:off x="6718300" y="127000"/>
            <a:ext cx="1739900" cy="1749957"/>
          </a:xfrm>
          <a:prstGeom prst="rect">
            <a:avLst/>
          </a:prstGeom>
        </p:spPr>
      </p:pic>
      <p:sp>
        <p:nvSpPr>
          <p:cNvPr id="50" name="TextBox 49"/>
          <p:cNvSpPr txBox="1"/>
          <p:nvPr/>
        </p:nvSpPr>
        <p:spPr>
          <a:xfrm>
            <a:off x="2743200" y="706967"/>
            <a:ext cx="3821594" cy="1015663"/>
          </a:xfrm>
          <a:prstGeom prst="rect">
            <a:avLst/>
          </a:prstGeom>
          <a:noFill/>
        </p:spPr>
        <p:txBody>
          <a:bodyPr wrap="square" rtlCol="0">
            <a:spAutoFit/>
          </a:bodyPr>
          <a:lstStyle/>
          <a:p>
            <a:pPr algn="r"/>
            <a:r>
              <a:rPr lang="en-US" sz="2000" dirty="0" smtClean="0">
                <a:solidFill>
                  <a:srgbClr val="000000"/>
                </a:solidFill>
              </a:rPr>
              <a:t>Fernanda Henderikx Freitas</a:t>
            </a:r>
          </a:p>
          <a:p>
            <a:pPr algn="r"/>
            <a:r>
              <a:rPr lang="en-US" sz="2000" dirty="0" smtClean="0">
                <a:solidFill>
                  <a:srgbClr val="000000"/>
                </a:solidFill>
              </a:rPr>
              <a:t>David Siegel, Libe Washburn</a:t>
            </a:r>
          </a:p>
          <a:p>
            <a:pPr algn="r"/>
            <a:r>
              <a:rPr lang="en-US" sz="2000" dirty="0" smtClean="0">
                <a:solidFill>
                  <a:srgbClr val="000000"/>
                </a:solidFill>
              </a:rPr>
              <a:t>Stuart Halewood, Erik </a:t>
            </a:r>
            <a:r>
              <a:rPr lang="en-US" sz="2000" dirty="0" err="1" smtClean="0">
                <a:solidFill>
                  <a:srgbClr val="000000"/>
                </a:solidFill>
              </a:rPr>
              <a:t>Stassinos</a:t>
            </a:r>
            <a:endParaRPr lang="en-US" sz="2000" dirty="0" smtClean="0">
              <a:solidFill>
                <a:srgbClr val="000000"/>
              </a:solidFill>
            </a:endParaRPr>
          </a:p>
        </p:txBody>
      </p:sp>
    </p:spTree>
    <p:extLst>
      <p:ext uri="{BB962C8B-B14F-4D97-AF65-F5344CB8AC3E}">
        <p14:creationId xmlns:p14="http://schemas.microsoft.com/office/powerpoint/2010/main" val="52986661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18620</TotalTime>
  <Words>3168</Words>
  <Application>Microsoft Macintosh PowerPoint</Application>
  <PresentationFormat>On-screen Show (4:3)</PresentationFormat>
  <Paragraphs>341</Paragraphs>
  <Slides>37</Slides>
  <Notes>24</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Landsat 5 Kelp Forest Biomass</vt:lpstr>
      <vt:lpstr>Santa Barbara Channel (SBC) BON </vt:lpstr>
      <vt:lpstr>PowerPoint Presentation</vt:lpstr>
      <vt:lpstr>PowerPoint Presentation</vt:lpstr>
      <vt:lpstr>PowerPoint Presentation</vt:lpstr>
      <vt:lpstr>Landsat 5 Kelp Forest Biomass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Santa Barbara Coastal LTER IMS  Collection to Distribution</vt:lpstr>
      <vt:lpstr>Outreach &amp; Education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Miller</dc:creator>
  <cp:lastModifiedBy>Bob</cp:lastModifiedBy>
  <cp:revision>142</cp:revision>
  <dcterms:created xsi:type="dcterms:W3CDTF">2014-07-24T23:14:32Z</dcterms:created>
  <dcterms:modified xsi:type="dcterms:W3CDTF">2015-04-24T12:14:18Z</dcterms:modified>
</cp:coreProperties>
</file>